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7" r:id="rId2"/>
    <p:sldId id="258" r:id="rId3"/>
    <p:sldId id="31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18" r:id="rId25"/>
    <p:sldId id="279" r:id="rId26"/>
    <p:sldId id="280" r:id="rId27"/>
    <p:sldId id="281" r:id="rId28"/>
    <p:sldId id="282" r:id="rId29"/>
    <p:sldId id="283" r:id="rId30"/>
    <p:sldId id="284" r:id="rId31"/>
    <p:sldId id="285" r:id="rId32"/>
    <p:sldId id="286" r:id="rId33"/>
    <p:sldId id="287" r:id="rId34"/>
    <p:sldId id="320"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21" r:id="rId54"/>
    <p:sldId id="308" r:id="rId55"/>
    <p:sldId id="307" r:id="rId56"/>
    <p:sldId id="310" r:id="rId57"/>
    <p:sldId id="311" r:id="rId58"/>
    <p:sldId id="322" r:id="rId59"/>
    <p:sldId id="312" r:id="rId60"/>
    <p:sldId id="313" r:id="rId61"/>
    <p:sldId id="314" r:id="rId62"/>
    <p:sldId id="315" r:id="rId63"/>
    <p:sldId id="316" r:id="rId64"/>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9936F75-7D01-4B6D-B1B5-2F4277982086}" type="datetimeFigureOut">
              <a:rPr lang="es-MX" smtClean="0"/>
              <a:t>23/04/2018</a:t>
            </a:fld>
            <a:endParaRPr lang="es-MX"/>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F6B99AA-D4EE-413F-9A3B-B9FB14419205}" type="slidenum">
              <a:rPr lang="es-MX" smtClean="0"/>
              <a:t>‹Nº›</a:t>
            </a:fld>
            <a:endParaRPr lang="es-MX"/>
          </a:p>
        </p:txBody>
      </p:sp>
    </p:spTree>
    <p:extLst>
      <p:ext uri="{BB962C8B-B14F-4D97-AF65-F5344CB8AC3E}">
        <p14:creationId xmlns:p14="http://schemas.microsoft.com/office/powerpoint/2010/main" val="2192871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30C7DB-6525-4218-A41B-0F432F6F5723}" type="datetimeFigureOut">
              <a:rPr lang="es-MX" smtClean="0"/>
              <a:t>23/04/2018</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9644E9-8199-4690-9D3A-4F9A3429429F}" type="slidenum">
              <a:rPr lang="es-MX" smtClean="0"/>
              <a:t>‹Nº›</a:t>
            </a:fld>
            <a:endParaRPr lang="es-MX"/>
          </a:p>
        </p:txBody>
      </p:sp>
    </p:spTree>
    <p:extLst>
      <p:ext uri="{BB962C8B-B14F-4D97-AF65-F5344CB8AC3E}">
        <p14:creationId xmlns:p14="http://schemas.microsoft.com/office/powerpoint/2010/main" val="348140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11B72E5-5DF7-4B09-9FBE-5230E8204B6D}" type="slidenum">
              <a:rPr lang="es-MX" smtClean="0"/>
              <a:t>23</a:t>
            </a:fld>
            <a:endParaRPr lang="es-MX"/>
          </a:p>
        </p:txBody>
      </p:sp>
    </p:spTree>
    <p:extLst>
      <p:ext uri="{BB962C8B-B14F-4D97-AF65-F5344CB8AC3E}">
        <p14:creationId xmlns:p14="http://schemas.microsoft.com/office/powerpoint/2010/main" val="102550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11B72E5-5DF7-4B09-9FBE-5230E8204B6D}" type="slidenum">
              <a:rPr lang="es-MX" smtClean="0"/>
              <a:t>29</a:t>
            </a:fld>
            <a:endParaRPr lang="es-MX"/>
          </a:p>
        </p:txBody>
      </p:sp>
    </p:spTree>
    <p:extLst>
      <p:ext uri="{BB962C8B-B14F-4D97-AF65-F5344CB8AC3E}">
        <p14:creationId xmlns:p14="http://schemas.microsoft.com/office/powerpoint/2010/main" val="343075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26106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193778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6988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124153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339013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164023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21843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368901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360399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270896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9C3D9C-4B80-4F70-A7D0-5FC62C8A1371}" type="datetimeFigureOut">
              <a:rPr lang="es-MX" smtClean="0"/>
              <a:t>23/04/2018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4B760F8-7274-495F-B2F7-B80DA37E4562}" type="slidenum">
              <a:rPr lang="es-MX" smtClean="0"/>
              <a:t>‹Nº›</a:t>
            </a:fld>
            <a:endParaRPr lang="es-MX"/>
          </a:p>
        </p:txBody>
      </p:sp>
    </p:spTree>
    <p:extLst>
      <p:ext uri="{BB962C8B-B14F-4D97-AF65-F5344CB8AC3E}">
        <p14:creationId xmlns:p14="http://schemas.microsoft.com/office/powerpoint/2010/main" val="110141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C3D9C-4B80-4F70-A7D0-5FC62C8A1371}" type="datetimeFigureOut">
              <a:rPr lang="es-MX" smtClean="0"/>
              <a:t>23/04/2018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760F8-7274-495F-B2F7-B80DA37E4562}" type="slidenum">
              <a:rPr lang="es-MX" smtClean="0"/>
              <a:t>‹Nº›</a:t>
            </a:fld>
            <a:endParaRPr lang="es-MX"/>
          </a:p>
        </p:txBody>
      </p:sp>
    </p:spTree>
    <p:extLst>
      <p:ext uri="{BB962C8B-B14F-4D97-AF65-F5344CB8AC3E}">
        <p14:creationId xmlns:p14="http://schemas.microsoft.com/office/powerpoint/2010/main" val="362257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762294" y="1340768"/>
            <a:ext cx="7344816" cy="3416320"/>
          </a:xfrm>
          <a:prstGeom prst="rect">
            <a:avLst/>
          </a:prstGeom>
          <a:noFill/>
        </p:spPr>
        <p:txBody>
          <a:bodyPr wrap="square" rtlCol="0">
            <a:spAutoFit/>
          </a:bodyPr>
          <a:lstStyle/>
          <a:p>
            <a:r>
              <a:rPr lang="es-MX" sz="2400" b="1" dirty="0" smtClean="0">
                <a:solidFill>
                  <a:schemeClr val="bg1"/>
                </a:solidFill>
              </a:rPr>
              <a:t>1.  ANTECEDENTES.</a:t>
            </a:r>
          </a:p>
          <a:p>
            <a:endParaRPr lang="es-MX" sz="2400" b="1" dirty="0" smtClean="0">
              <a:solidFill>
                <a:schemeClr val="bg1"/>
              </a:solidFill>
            </a:endParaRPr>
          </a:p>
          <a:p>
            <a:r>
              <a:rPr lang="es-MX" sz="2400" b="1" dirty="0" smtClean="0">
                <a:solidFill>
                  <a:schemeClr val="bg1"/>
                </a:solidFill>
              </a:rPr>
              <a:t>2.  FUNCIONES DE LOS TRIBUNALES.</a:t>
            </a:r>
          </a:p>
          <a:p>
            <a:endParaRPr lang="es-MX" sz="2400" b="1" dirty="0" smtClean="0">
              <a:solidFill>
                <a:schemeClr val="bg1"/>
              </a:solidFill>
            </a:endParaRPr>
          </a:p>
          <a:p>
            <a:r>
              <a:rPr lang="es-MX" sz="2400" b="1" dirty="0" smtClean="0">
                <a:solidFill>
                  <a:schemeClr val="bg1"/>
                </a:solidFill>
              </a:rPr>
              <a:t>3.  INTEGRACIÓN Y ATRIBUCIONES.</a:t>
            </a:r>
          </a:p>
          <a:p>
            <a:endParaRPr lang="es-MX" sz="2400" b="1" dirty="0" smtClean="0">
              <a:solidFill>
                <a:schemeClr val="bg1"/>
              </a:solidFill>
            </a:endParaRPr>
          </a:p>
          <a:p>
            <a:r>
              <a:rPr lang="es-MX" sz="2400" b="1" dirty="0" smtClean="0">
                <a:solidFill>
                  <a:schemeClr val="bg1"/>
                </a:solidFill>
              </a:rPr>
              <a:t>4.  FUNCIONES DEL PLENO.</a:t>
            </a:r>
          </a:p>
          <a:p>
            <a:endParaRPr lang="es-MX" sz="2400" b="1" dirty="0" smtClean="0">
              <a:solidFill>
                <a:schemeClr val="bg1"/>
              </a:solidFill>
            </a:endParaRPr>
          </a:p>
          <a:p>
            <a:r>
              <a:rPr lang="es-MX" sz="2400" b="1" dirty="0" smtClean="0">
                <a:solidFill>
                  <a:schemeClr val="bg1"/>
                </a:solidFill>
              </a:rPr>
              <a:t>5.  OBLIGACIONES Y SANCIONES ADMINISTRATIVAS.</a:t>
            </a:r>
            <a:endParaRPr lang="es-MX" sz="2400" b="1" dirty="0">
              <a:solidFill>
                <a:schemeClr val="bg1"/>
              </a:solidFill>
            </a:endParaRPr>
          </a:p>
        </p:txBody>
      </p:sp>
      <p:sp>
        <p:nvSpPr>
          <p:cNvPr id="5" name="4 CuadroTexto"/>
          <p:cNvSpPr txBox="1"/>
          <p:nvPr/>
        </p:nvSpPr>
        <p:spPr>
          <a:xfrm>
            <a:off x="1187624" y="0"/>
            <a:ext cx="7920880" cy="307777"/>
          </a:xfrm>
          <a:prstGeom prst="rect">
            <a:avLst/>
          </a:prstGeom>
          <a:noFill/>
        </p:spPr>
        <p:txBody>
          <a:bodyPr wrap="square" rtlCol="0">
            <a:spAutoFit/>
          </a:bodyPr>
          <a:lstStyle/>
          <a:p>
            <a:pPr algn="r"/>
            <a:r>
              <a:rPr lang="es-MX" sz="1400" dirty="0" smtClean="0">
                <a:solidFill>
                  <a:schemeClr val="bg1"/>
                </a:solidFill>
              </a:rPr>
              <a:t>M.D. Jorge Montaño Ventura.- Magistrado Presidente del Tribunal Electoral</a:t>
            </a:r>
            <a:endParaRPr lang="es-MX" sz="1400" dirty="0">
              <a:solidFill>
                <a:schemeClr val="bg1"/>
              </a:solidFill>
            </a:endParaRPr>
          </a:p>
        </p:txBody>
      </p:sp>
    </p:spTree>
    <p:extLst>
      <p:ext uri="{BB962C8B-B14F-4D97-AF65-F5344CB8AC3E}">
        <p14:creationId xmlns:p14="http://schemas.microsoft.com/office/powerpoint/2010/main" val="228035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251520" y="1412776"/>
            <a:ext cx="7978080" cy="4680520"/>
          </a:xfrm>
        </p:spPr>
        <p:txBody>
          <a:bodyPr>
            <a:normAutofit/>
          </a:bodyPr>
          <a:lstStyle/>
          <a:p>
            <a:pPr marL="82296" indent="0" algn="just">
              <a:buNone/>
            </a:pPr>
            <a:r>
              <a:rPr lang="es-ES_tradnl" sz="2400" b="1" dirty="0">
                <a:solidFill>
                  <a:schemeClr val="tx2">
                    <a:lumMod val="75000"/>
                  </a:schemeClr>
                </a:solidFill>
              </a:rPr>
              <a:t>5. Reforma Constitucional de 1994.</a:t>
            </a:r>
            <a:endParaRPr lang="es-ES_tradnl" sz="2400" dirty="0">
              <a:solidFill>
                <a:schemeClr val="tx2">
                  <a:lumMod val="75000"/>
                </a:schemeClr>
              </a:solidFill>
            </a:endParaRPr>
          </a:p>
          <a:p>
            <a:pPr marL="82296" indent="0" algn="just">
              <a:buNone/>
            </a:pPr>
            <a:r>
              <a:rPr lang="es-ES_tradnl" sz="2400" dirty="0">
                <a:solidFill>
                  <a:schemeClr val="tx2">
                    <a:lumMod val="75000"/>
                  </a:schemeClr>
                </a:solidFill>
              </a:rPr>
              <a:t>De conformidad con el Decreto 0580 de la Quincuagésima cuarta legislatura, </a:t>
            </a:r>
            <a:r>
              <a:rPr lang="es-ES_tradnl" sz="2400" b="1" dirty="0">
                <a:solidFill>
                  <a:schemeClr val="tx2">
                    <a:lumMod val="75000"/>
                  </a:schemeClr>
                </a:solidFill>
              </a:rPr>
              <a:t>(P.O.E., </a:t>
            </a:r>
            <a:r>
              <a:rPr lang="es-ES_tradnl" sz="2400" b="1" dirty="0" smtClean="0">
                <a:solidFill>
                  <a:schemeClr val="tx2">
                    <a:lumMod val="75000"/>
                  </a:schemeClr>
                </a:solidFill>
              </a:rPr>
              <a:t>de enero </a:t>
            </a:r>
            <a:r>
              <a:rPr lang="es-ES_tradnl" sz="2400" b="1" dirty="0">
                <a:solidFill>
                  <a:schemeClr val="tx2">
                    <a:lumMod val="75000"/>
                  </a:schemeClr>
                </a:solidFill>
              </a:rPr>
              <a:t>de 1994)</a:t>
            </a:r>
            <a:r>
              <a:rPr lang="es-ES_tradnl" sz="2400" dirty="0">
                <a:solidFill>
                  <a:schemeClr val="tx2">
                    <a:lumMod val="75000"/>
                  </a:schemeClr>
                </a:solidFill>
              </a:rPr>
              <a:t>, se elimina el sistema de auto calificación electoral de los diputados y de los regidores, solo quedando vigente el colegio electoral para la elección de gobernador.</a:t>
            </a:r>
          </a:p>
          <a:p>
            <a:pPr marL="82296" indent="0" algn="just">
              <a:buNone/>
            </a:pPr>
            <a:r>
              <a:rPr lang="es-ES_tradnl" sz="2400" dirty="0">
                <a:solidFill>
                  <a:schemeClr val="tx2">
                    <a:lumMod val="75000"/>
                  </a:schemeClr>
                </a:solidFill>
              </a:rPr>
              <a:t> </a:t>
            </a:r>
          </a:p>
          <a:p>
            <a:pPr marL="82296" indent="0" algn="just">
              <a:buNone/>
            </a:pPr>
            <a:r>
              <a:rPr lang="es-ES_tradnl" sz="2400" dirty="0">
                <a:solidFill>
                  <a:schemeClr val="tx2">
                    <a:lumMod val="75000"/>
                  </a:schemeClr>
                </a:solidFill>
              </a:rPr>
              <a:t>En consecuencia se fortalecen los medios de impugnación electoral a cargo del Tribunal Estatal Electoral</a:t>
            </a:r>
            <a:r>
              <a:rPr lang="es-ES_tradnl" sz="2400" dirty="0" smtClean="0">
                <a:solidFill>
                  <a:schemeClr val="tx2">
                    <a:lumMod val="75000"/>
                  </a:schemeClr>
                </a:solidFill>
              </a:rPr>
              <a:t>.</a:t>
            </a:r>
            <a:endParaRPr lang="es-ES_tradnl" sz="2400" dirty="0">
              <a:solidFill>
                <a:schemeClr val="tx2">
                  <a:lumMod val="75000"/>
                </a:schemeClr>
              </a:solidFill>
            </a:endParaRPr>
          </a:p>
        </p:txBody>
      </p:sp>
    </p:spTree>
    <p:extLst>
      <p:ext uri="{BB962C8B-B14F-4D97-AF65-F5344CB8AC3E}">
        <p14:creationId xmlns:p14="http://schemas.microsoft.com/office/powerpoint/2010/main" val="970247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35496" y="1052736"/>
            <a:ext cx="9001000" cy="4968592"/>
          </a:xfrm>
        </p:spPr>
        <p:txBody>
          <a:bodyPr>
            <a:normAutofit/>
          </a:bodyPr>
          <a:lstStyle/>
          <a:p>
            <a:pPr marL="82296" indent="0" algn="just">
              <a:buNone/>
            </a:pPr>
            <a:r>
              <a:rPr lang="es-ES_tradnl" sz="2400" b="1" dirty="0">
                <a:solidFill>
                  <a:schemeClr val="tx2">
                    <a:lumMod val="75000"/>
                  </a:schemeClr>
                </a:solidFill>
              </a:rPr>
              <a:t>6. </a:t>
            </a:r>
            <a:r>
              <a:rPr lang="es-ES_tradnl" sz="2400" b="1" dirty="0" smtClean="0">
                <a:solidFill>
                  <a:schemeClr val="tx2">
                    <a:lumMod val="75000"/>
                  </a:schemeClr>
                </a:solidFill>
              </a:rPr>
              <a:t>Código de Instituciones y Procedimientos Electorales Del Estado De Tabasco De 1994</a:t>
            </a:r>
            <a:r>
              <a:rPr lang="es-ES_tradnl" sz="2400" b="1" dirty="0">
                <a:solidFill>
                  <a:schemeClr val="tx2">
                    <a:lumMod val="75000"/>
                  </a:schemeClr>
                </a:solidFill>
              </a:rPr>
              <a:t>.</a:t>
            </a:r>
            <a:r>
              <a:rPr lang="es-ES_tradnl" sz="2400" dirty="0">
                <a:solidFill>
                  <a:schemeClr val="tx2">
                    <a:lumMod val="75000"/>
                  </a:schemeClr>
                </a:solidFill>
              </a:rPr>
              <a:t> </a:t>
            </a:r>
            <a:r>
              <a:rPr lang="es-ES_tradnl" sz="2400" b="1" dirty="0">
                <a:solidFill>
                  <a:schemeClr val="tx2">
                    <a:lumMod val="75000"/>
                  </a:schemeClr>
                </a:solidFill>
              </a:rPr>
              <a:t>(P.O.E., de 5 de enero de 1994).</a:t>
            </a:r>
          </a:p>
          <a:p>
            <a:pPr marL="82296" indent="0" algn="just">
              <a:buNone/>
            </a:pPr>
            <a:r>
              <a:rPr lang="es-ES_tradnl" sz="2400" dirty="0">
                <a:solidFill>
                  <a:schemeClr val="tx2">
                    <a:lumMod val="75000"/>
                  </a:schemeClr>
                </a:solidFill>
              </a:rPr>
              <a:t> </a:t>
            </a:r>
          </a:p>
          <a:p>
            <a:pPr marL="82296" indent="0" algn="just">
              <a:buNone/>
            </a:pPr>
            <a:r>
              <a:rPr lang="es-ES_tradnl" sz="2400" dirty="0">
                <a:solidFill>
                  <a:schemeClr val="tx2">
                    <a:lumMod val="75000"/>
                  </a:schemeClr>
                </a:solidFill>
              </a:rPr>
              <a:t>En este ordenamiento se contempla un pleno del tribunal y una sala, compuestas por los mismos magistrados.</a:t>
            </a:r>
          </a:p>
          <a:p>
            <a:pPr marL="82296" indent="0" algn="just">
              <a:buNone/>
            </a:pPr>
            <a:r>
              <a:rPr lang="es-ES_tradnl" sz="2400" dirty="0">
                <a:solidFill>
                  <a:schemeClr val="tx2">
                    <a:lumMod val="75000"/>
                  </a:schemeClr>
                </a:solidFill>
              </a:rPr>
              <a:t> </a:t>
            </a:r>
          </a:p>
          <a:p>
            <a:pPr marL="82296" indent="0" algn="just">
              <a:buNone/>
            </a:pPr>
            <a:r>
              <a:rPr lang="es-ES_tradnl" sz="2400" dirty="0">
                <a:solidFill>
                  <a:schemeClr val="tx2">
                    <a:lumMod val="75000"/>
                  </a:schemeClr>
                </a:solidFill>
              </a:rPr>
              <a:t>El pleno del tribunal tiene facultades de naturaleza administrativa y la sala contempla sus atribuciones jurisdiccionales</a:t>
            </a:r>
            <a:r>
              <a:rPr lang="es-ES_tradnl" sz="2400" dirty="0" smtClean="0">
                <a:solidFill>
                  <a:schemeClr val="tx2">
                    <a:lumMod val="75000"/>
                  </a:schemeClr>
                </a:solidFill>
              </a:rPr>
              <a:t>.</a:t>
            </a:r>
          </a:p>
          <a:p>
            <a:pPr marL="82296" indent="0" algn="just">
              <a:buNone/>
            </a:pPr>
            <a:endParaRPr lang="es-MX" sz="2400" dirty="0" smtClean="0">
              <a:solidFill>
                <a:schemeClr val="tx2">
                  <a:lumMod val="75000"/>
                </a:schemeClr>
              </a:solidFill>
            </a:endParaRPr>
          </a:p>
          <a:p>
            <a:pPr marL="82296" indent="0" algn="just">
              <a:buNone/>
            </a:pPr>
            <a:r>
              <a:rPr lang="es-MX" sz="2400" dirty="0" smtClean="0">
                <a:solidFill>
                  <a:schemeClr val="tx2">
                    <a:lumMod val="75000"/>
                  </a:schemeClr>
                </a:solidFill>
              </a:rPr>
              <a:t>Con </a:t>
            </a:r>
            <a:r>
              <a:rPr lang="es-MX" sz="2400" dirty="0">
                <a:solidFill>
                  <a:schemeClr val="tx2">
                    <a:lumMod val="75000"/>
                  </a:schemeClr>
                </a:solidFill>
              </a:rPr>
              <a:t>la introducción de la estructura jurisdiccional y administrativa del </a:t>
            </a:r>
            <a:r>
              <a:rPr lang="es-MX" sz="2400" dirty="0" smtClean="0">
                <a:solidFill>
                  <a:schemeClr val="tx2">
                    <a:lumMod val="75000"/>
                  </a:schemeClr>
                </a:solidFill>
              </a:rPr>
              <a:t>Tribunal</a:t>
            </a:r>
            <a:r>
              <a:rPr lang="es-MX" sz="2400" dirty="0">
                <a:solidFill>
                  <a:schemeClr val="tx2">
                    <a:lumMod val="75000"/>
                  </a:schemeClr>
                </a:solidFill>
              </a:rPr>
              <a:t>, este </a:t>
            </a:r>
            <a:r>
              <a:rPr lang="es-MX" sz="2400" dirty="0" smtClean="0">
                <a:solidFill>
                  <a:schemeClr val="tx2">
                    <a:lumMod val="75000"/>
                  </a:schemeClr>
                </a:solidFill>
              </a:rPr>
              <a:t>Código </a:t>
            </a:r>
            <a:r>
              <a:rPr lang="es-MX" sz="2400" dirty="0">
                <a:solidFill>
                  <a:schemeClr val="tx2">
                    <a:lumMod val="75000"/>
                  </a:schemeClr>
                </a:solidFill>
              </a:rPr>
              <a:t>E</a:t>
            </a:r>
            <a:r>
              <a:rPr lang="es-MX" sz="2400" dirty="0" smtClean="0">
                <a:solidFill>
                  <a:schemeClr val="tx2">
                    <a:lumMod val="75000"/>
                  </a:schemeClr>
                </a:solidFill>
              </a:rPr>
              <a:t>lectoral</a:t>
            </a:r>
            <a:r>
              <a:rPr lang="es-MX" sz="2400" dirty="0">
                <a:solidFill>
                  <a:schemeClr val="tx2">
                    <a:lumMod val="75000"/>
                  </a:schemeClr>
                </a:solidFill>
              </a:rPr>
              <a:t>, asumía la función de L</a:t>
            </a:r>
            <a:r>
              <a:rPr lang="es-MX" sz="2400" dirty="0" smtClean="0">
                <a:solidFill>
                  <a:schemeClr val="tx2">
                    <a:lumMod val="75000"/>
                  </a:schemeClr>
                </a:solidFill>
              </a:rPr>
              <a:t>ey Orgánica </a:t>
            </a:r>
            <a:r>
              <a:rPr lang="es-MX" sz="2400" dirty="0">
                <a:solidFill>
                  <a:schemeClr val="tx2">
                    <a:lumMod val="75000"/>
                  </a:schemeClr>
                </a:solidFill>
              </a:rPr>
              <a:t>del mismo</a:t>
            </a:r>
            <a:r>
              <a:rPr lang="es-MX" sz="2400" dirty="0" smtClean="0">
                <a:solidFill>
                  <a:schemeClr val="tx2">
                    <a:lumMod val="75000"/>
                  </a:schemeClr>
                </a:solidFill>
              </a:rPr>
              <a:t>.</a:t>
            </a:r>
            <a:endParaRPr lang="es-ES_tradnl" sz="2400" dirty="0">
              <a:solidFill>
                <a:schemeClr val="tx2">
                  <a:lumMod val="75000"/>
                </a:schemeClr>
              </a:solidFill>
            </a:endParaRPr>
          </a:p>
        </p:txBody>
      </p:sp>
    </p:spTree>
    <p:extLst>
      <p:ext uri="{BB962C8B-B14F-4D97-AF65-F5344CB8AC3E}">
        <p14:creationId xmlns:p14="http://schemas.microsoft.com/office/powerpoint/2010/main" val="1938315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1052736"/>
            <a:ext cx="8784976" cy="5616624"/>
          </a:xfrm>
        </p:spPr>
        <p:txBody>
          <a:bodyPr>
            <a:noAutofit/>
          </a:bodyPr>
          <a:lstStyle/>
          <a:p>
            <a:pPr marL="82296" indent="0" algn="just">
              <a:buNone/>
            </a:pPr>
            <a:r>
              <a:rPr lang="es-ES_tradnl" sz="2400" dirty="0" smtClean="0">
                <a:solidFill>
                  <a:schemeClr val="tx2">
                    <a:lumMod val="75000"/>
                  </a:schemeClr>
                </a:solidFill>
              </a:rPr>
              <a:t>De </a:t>
            </a:r>
            <a:r>
              <a:rPr lang="es-ES_tradnl" sz="2400" dirty="0">
                <a:solidFill>
                  <a:schemeClr val="tx2">
                    <a:lumMod val="75000"/>
                  </a:schemeClr>
                </a:solidFill>
              </a:rPr>
              <a:t>conformidad con el Decreto 199 de la Quincuagésima </a:t>
            </a:r>
            <a:r>
              <a:rPr lang="es-ES_tradnl" sz="2400" dirty="0" smtClean="0">
                <a:solidFill>
                  <a:schemeClr val="tx2">
                    <a:lumMod val="75000"/>
                  </a:schemeClr>
                </a:solidFill>
              </a:rPr>
              <a:t>Quinta </a:t>
            </a:r>
            <a:r>
              <a:rPr lang="es-ES_tradnl" sz="2400" dirty="0">
                <a:solidFill>
                  <a:schemeClr val="tx2">
                    <a:lumMod val="75000"/>
                  </a:schemeClr>
                </a:solidFill>
              </a:rPr>
              <a:t>L</a:t>
            </a:r>
            <a:r>
              <a:rPr lang="es-ES_tradnl" sz="2400" dirty="0" smtClean="0">
                <a:solidFill>
                  <a:schemeClr val="tx2">
                    <a:lumMod val="75000"/>
                  </a:schemeClr>
                </a:solidFill>
              </a:rPr>
              <a:t>egislatura</a:t>
            </a:r>
            <a:r>
              <a:rPr lang="es-ES_tradnl" sz="2400" dirty="0">
                <a:solidFill>
                  <a:schemeClr val="tx2">
                    <a:lumMod val="75000"/>
                  </a:schemeClr>
                </a:solidFill>
              </a:rPr>
              <a:t>, se reformaron diversos artículos de la </a:t>
            </a:r>
            <a:r>
              <a:rPr lang="es-ES_tradnl" sz="2400" dirty="0" smtClean="0">
                <a:solidFill>
                  <a:schemeClr val="tx2">
                    <a:lumMod val="75000"/>
                  </a:schemeClr>
                </a:solidFill>
              </a:rPr>
              <a:t>Constitución </a:t>
            </a:r>
            <a:r>
              <a:rPr lang="es-ES_tradnl" sz="2400" dirty="0">
                <a:solidFill>
                  <a:schemeClr val="tx2">
                    <a:lumMod val="75000"/>
                  </a:schemeClr>
                </a:solidFill>
              </a:rPr>
              <a:t>L</a:t>
            </a:r>
            <a:r>
              <a:rPr lang="es-ES_tradnl" sz="2400" dirty="0" smtClean="0">
                <a:solidFill>
                  <a:schemeClr val="tx2">
                    <a:lumMod val="75000"/>
                  </a:schemeClr>
                </a:solidFill>
              </a:rPr>
              <a:t>ocal </a:t>
            </a:r>
            <a:r>
              <a:rPr lang="es-ES_tradnl" sz="2400" b="1" dirty="0">
                <a:solidFill>
                  <a:schemeClr val="tx2">
                    <a:lumMod val="75000"/>
                  </a:schemeClr>
                </a:solidFill>
              </a:rPr>
              <a:t>(P.O.E., de 21 de enero de 1996)</a:t>
            </a:r>
            <a:r>
              <a:rPr lang="es-ES_tradnl" sz="2400" dirty="0">
                <a:solidFill>
                  <a:schemeClr val="tx2">
                    <a:lumMod val="75000"/>
                  </a:schemeClr>
                </a:solidFill>
              </a:rPr>
              <a:t>, entre los que se destacan:</a:t>
            </a:r>
          </a:p>
          <a:p>
            <a:pPr marL="82296" indent="0" algn="just">
              <a:buNone/>
            </a:pPr>
            <a:endParaRPr lang="es-ES_tradnl" sz="2400" dirty="0">
              <a:solidFill>
                <a:schemeClr val="tx2">
                  <a:lumMod val="75000"/>
                </a:schemeClr>
              </a:solidFill>
            </a:endParaRPr>
          </a:p>
          <a:p>
            <a:pPr marL="18288" lvl="0" indent="0" algn="just">
              <a:buNone/>
            </a:pPr>
            <a:r>
              <a:rPr lang="es-ES_tradnl" sz="2400" dirty="0">
                <a:solidFill>
                  <a:schemeClr val="tx2">
                    <a:lumMod val="75000"/>
                  </a:schemeClr>
                </a:solidFill>
              </a:rPr>
              <a:t>Se cambia la denominación a Tribunal Electoral de </a:t>
            </a:r>
            <a:r>
              <a:rPr lang="es-ES_tradnl" sz="2400" dirty="0" smtClean="0">
                <a:solidFill>
                  <a:schemeClr val="tx2">
                    <a:lumMod val="75000"/>
                  </a:schemeClr>
                </a:solidFill>
              </a:rPr>
              <a:t>Tabasco.</a:t>
            </a:r>
            <a:endParaRPr lang="es-ES_tradnl" sz="2400" dirty="0">
              <a:solidFill>
                <a:schemeClr val="tx2">
                  <a:lumMod val="75000"/>
                </a:schemeClr>
              </a:solidFill>
            </a:endParaRPr>
          </a:p>
          <a:p>
            <a:pPr marL="18288" lvl="0" indent="0" algn="just">
              <a:buNone/>
            </a:pPr>
            <a:r>
              <a:rPr lang="es-ES_tradnl" sz="2400" dirty="0">
                <a:solidFill>
                  <a:schemeClr val="tx2">
                    <a:lumMod val="75000"/>
                  </a:schemeClr>
                </a:solidFill>
              </a:rPr>
              <a:t>Desaparece totalmente la figura de </a:t>
            </a:r>
            <a:r>
              <a:rPr lang="es-ES_tradnl" sz="2400" dirty="0" smtClean="0">
                <a:solidFill>
                  <a:schemeClr val="tx2">
                    <a:lumMod val="75000"/>
                  </a:schemeClr>
                </a:solidFill>
              </a:rPr>
              <a:t>Colegio </a:t>
            </a:r>
            <a:r>
              <a:rPr lang="es-ES_tradnl" sz="2400" dirty="0">
                <a:solidFill>
                  <a:schemeClr val="tx2">
                    <a:lumMod val="75000"/>
                  </a:schemeClr>
                </a:solidFill>
              </a:rPr>
              <a:t>E</a:t>
            </a:r>
            <a:r>
              <a:rPr lang="es-ES_tradnl" sz="2400" dirty="0" smtClean="0">
                <a:solidFill>
                  <a:schemeClr val="tx2">
                    <a:lumMod val="75000"/>
                  </a:schemeClr>
                </a:solidFill>
              </a:rPr>
              <a:t>lectoral </a:t>
            </a:r>
            <a:r>
              <a:rPr lang="es-ES_tradnl" sz="2400" dirty="0">
                <a:solidFill>
                  <a:schemeClr val="tx2">
                    <a:lumMod val="75000"/>
                  </a:schemeClr>
                </a:solidFill>
              </a:rPr>
              <a:t>para calificar la elección de </a:t>
            </a:r>
            <a:r>
              <a:rPr lang="es-ES_tradnl" sz="2400" dirty="0" smtClean="0">
                <a:solidFill>
                  <a:schemeClr val="tx2">
                    <a:lumMod val="75000"/>
                  </a:schemeClr>
                </a:solidFill>
              </a:rPr>
              <a:t>gobernador.</a:t>
            </a:r>
            <a:endParaRPr lang="es-ES_tradnl" sz="2400" dirty="0">
              <a:solidFill>
                <a:schemeClr val="tx2">
                  <a:lumMod val="75000"/>
                </a:schemeClr>
              </a:solidFill>
            </a:endParaRPr>
          </a:p>
          <a:p>
            <a:pPr marL="18288" lvl="0" indent="0" algn="just">
              <a:buNone/>
            </a:pPr>
            <a:r>
              <a:rPr lang="es-ES_tradnl" sz="2400" dirty="0">
                <a:solidFill>
                  <a:schemeClr val="tx2">
                    <a:lumMod val="75000"/>
                  </a:schemeClr>
                </a:solidFill>
              </a:rPr>
              <a:t>Se permite a los </a:t>
            </a:r>
            <a:r>
              <a:rPr lang="es-ES_tradnl" sz="2400" dirty="0" smtClean="0">
                <a:solidFill>
                  <a:schemeClr val="tx2">
                    <a:lumMod val="75000"/>
                  </a:schemeClr>
                </a:solidFill>
              </a:rPr>
              <a:t>Magistrados </a:t>
            </a:r>
            <a:r>
              <a:rPr lang="es-ES_tradnl" sz="2400" dirty="0">
                <a:solidFill>
                  <a:schemeClr val="tx2">
                    <a:lumMod val="75000"/>
                  </a:schemeClr>
                </a:solidFill>
              </a:rPr>
              <a:t>del </a:t>
            </a:r>
            <a:r>
              <a:rPr lang="es-ES_tradnl" sz="2400" dirty="0" smtClean="0">
                <a:solidFill>
                  <a:schemeClr val="tx2">
                    <a:lumMod val="75000"/>
                  </a:schemeClr>
                </a:solidFill>
              </a:rPr>
              <a:t>Tribunal </a:t>
            </a:r>
            <a:r>
              <a:rPr lang="es-ES_tradnl" sz="2400" dirty="0">
                <a:solidFill>
                  <a:schemeClr val="tx2">
                    <a:lumMod val="75000"/>
                  </a:schemeClr>
                </a:solidFill>
              </a:rPr>
              <a:t>S</a:t>
            </a:r>
            <a:r>
              <a:rPr lang="es-ES_tradnl" sz="2400" dirty="0" smtClean="0">
                <a:solidFill>
                  <a:schemeClr val="tx2">
                    <a:lumMod val="75000"/>
                  </a:schemeClr>
                </a:solidFill>
              </a:rPr>
              <a:t>uperior </a:t>
            </a:r>
            <a:r>
              <a:rPr lang="es-ES_tradnl" sz="2400" dirty="0">
                <a:solidFill>
                  <a:schemeClr val="tx2">
                    <a:lumMod val="75000"/>
                  </a:schemeClr>
                </a:solidFill>
              </a:rPr>
              <a:t>desempeñar funciones </a:t>
            </a:r>
            <a:r>
              <a:rPr lang="es-ES_tradnl" sz="2400" dirty="0" smtClean="0">
                <a:solidFill>
                  <a:schemeClr val="tx2">
                    <a:lumMod val="75000"/>
                  </a:schemeClr>
                </a:solidFill>
              </a:rPr>
              <a:t>electorales.</a:t>
            </a:r>
            <a:endParaRPr lang="es-ES_tradnl" sz="2400" dirty="0">
              <a:solidFill>
                <a:schemeClr val="tx2">
                  <a:lumMod val="75000"/>
                </a:schemeClr>
              </a:solidFill>
            </a:endParaRPr>
          </a:p>
          <a:p>
            <a:pPr marL="18288" lvl="0" indent="0" algn="just">
              <a:buNone/>
            </a:pPr>
            <a:r>
              <a:rPr lang="es-ES_tradnl" sz="2400" dirty="0">
                <a:solidFill>
                  <a:schemeClr val="tx2">
                    <a:lumMod val="75000"/>
                  </a:schemeClr>
                </a:solidFill>
              </a:rPr>
              <a:t>Se adiciona el </a:t>
            </a:r>
            <a:r>
              <a:rPr lang="es-ES_tradnl" sz="2400" b="1" dirty="0" smtClean="0">
                <a:solidFill>
                  <a:schemeClr val="tx2">
                    <a:lumMod val="75000"/>
                  </a:schemeClr>
                </a:solidFill>
              </a:rPr>
              <a:t>Artículo </a:t>
            </a:r>
            <a:r>
              <a:rPr lang="es-ES_tradnl" sz="2400" b="1" dirty="0">
                <a:solidFill>
                  <a:schemeClr val="tx2">
                    <a:lumMod val="75000"/>
                  </a:schemeClr>
                </a:solidFill>
              </a:rPr>
              <a:t>63 bis a la C</a:t>
            </a:r>
            <a:r>
              <a:rPr lang="es-ES_tradnl" sz="2400" b="1" dirty="0" smtClean="0">
                <a:solidFill>
                  <a:schemeClr val="tx2">
                    <a:lumMod val="75000"/>
                  </a:schemeClr>
                </a:solidFill>
              </a:rPr>
              <a:t>onstitución </a:t>
            </a:r>
            <a:r>
              <a:rPr lang="es-ES_tradnl" sz="2400" b="1" dirty="0">
                <a:solidFill>
                  <a:schemeClr val="tx2">
                    <a:lumMod val="75000"/>
                  </a:schemeClr>
                </a:solidFill>
              </a:rPr>
              <a:t>L</a:t>
            </a:r>
            <a:r>
              <a:rPr lang="es-ES_tradnl" sz="2400" b="1" dirty="0" smtClean="0">
                <a:solidFill>
                  <a:schemeClr val="tx2">
                    <a:lumMod val="75000"/>
                  </a:schemeClr>
                </a:solidFill>
              </a:rPr>
              <a:t>ocal</a:t>
            </a:r>
            <a:r>
              <a:rPr lang="es-ES_tradnl" sz="2400" dirty="0">
                <a:solidFill>
                  <a:schemeClr val="tx2">
                    <a:lumMod val="75000"/>
                  </a:schemeClr>
                </a:solidFill>
              </a:rPr>
              <a:t>, para regular lo inherente al </a:t>
            </a:r>
            <a:r>
              <a:rPr lang="es-ES_tradnl" sz="2400" dirty="0" smtClean="0">
                <a:solidFill>
                  <a:schemeClr val="tx2">
                    <a:lumMod val="75000"/>
                  </a:schemeClr>
                </a:solidFill>
              </a:rPr>
              <a:t>Tribunal </a:t>
            </a:r>
            <a:r>
              <a:rPr lang="es-ES_tradnl" sz="2400" dirty="0">
                <a:solidFill>
                  <a:schemeClr val="tx2">
                    <a:lumMod val="75000"/>
                  </a:schemeClr>
                </a:solidFill>
              </a:rPr>
              <a:t>(antes se regulaba en el </a:t>
            </a:r>
            <a:r>
              <a:rPr lang="es-ES_tradnl" sz="2400" b="1" dirty="0" smtClean="0">
                <a:solidFill>
                  <a:schemeClr val="tx2">
                    <a:lumMod val="75000"/>
                  </a:schemeClr>
                </a:solidFill>
              </a:rPr>
              <a:t>Artículo </a:t>
            </a:r>
            <a:r>
              <a:rPr lang="es-ES_tradnl" sz="2400" b="1" dirty="0">
                <a:solidFill>
                  <a:schemeClr val="tx2">
                    <a:lumMod val="75000"/>
                  </a:schemeClr>
                </a:solidFill>
              </a:rPr>
              <a:t>13</a:t>
            </a:r>
            <a:r>
              <a:rPr lang="es-ES_tradnl" sz="2400" dirty="0">
                <a:solidFill>
                  <a:schemeClr val="tx2">
                    <a:lumMod val="75000"/>
                  </a:schemeClr>
                </a:solidFill>
              </a:rPr>
              <a:t>), ubicándose dentro del apartado del </a:t>
            </a:r>
            <a:r>
              <a:rPr lang="es-ES_tradnl" sz="2400" dirty="0" smtClean="0">
                <a:solidFill>
                  <a:schemeClr val="tx2">
                    <a:lumMod val="75000"/>
                  </a:schemeClr>
                </a:solidFill>
              </a:rPr>
              <a:t>Poder </a:t>
            </a:r>
            <a:r>
              <a:rPr lang="es-ES_tradnl" sz="2400" dirty="0">
                <a:solidFill>
                  <a:schemeClr val="tx2">
                    <a:lumMod val="75000"/>
                  </a:schemeClr>
                </a:solidFill>
              </a:rPr>
              <a:t>J</a:t>
            </a:r>
            <a:r>
              <a:rPr lang="es-ES_tradnl" sz="2400" dirty="0" smtClean="0">
                <a:solidFill>
                  <a:schemeClr val="tx2">
                    <a:lumMod val="75000"/>
                  </a:schemeClr>
                </a:solidFill>
              </a:rPr>
              <a:t>udicial </a:t>
            </a:r>
            <a:r>
              <a:rPr lang="es-ES_tradnl" sz="2400" dirty="0">
                <a:solidFill>
                  <a:schemeClr val="tx2">
                    <a:lumMod val="75000"/>
                  </a:schemeClr>
                </a:solidFill>
              </a:rPr>
              <a:t>del </a:t>
            </a:r>
            <a:r>
              <a:rPr lang="es-ES_tradnl" sz="2400" dirty="0" smtClean="0">
                <a:solidFill>
                  <a:schemeClr val="tx2">
                    <a:lumMod val="75000"/>
                  </a:schemeClr>
                </a:solidFill>
              </a:rPr>
              <a:t>Estado.</a:t>
            </a:r>
            <a:endParaRPr lang="es-ES_tradnl" sz="2400" dirty="0">
              <a:solidFill>
                <a:schemeClr val="tx2">
                  <a:lumMod val="75000"/>
                </a:schemeClr>
              </a:solidFill>
            </a:endParaRPr>
          </a:p>
        </p:txBody>
      </p:sp>
    </p:spTree>
    <p:extLst>
      <p:ext uri="{BB962C8B-B14F-4D97-AF65-F5344CB8AC3E}">
        <p14:creationId xmlns:p14="http://schemas.microsoft.com/office/powerpoint/2010/main" val="3540029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1052736"/>
            <a:ext cx="8784976" cy="5112568"/>
          </a:xfrm>
        </p:spPr>
        <p:txBody>
          <a:bodyPr>
            <a:normAutofit/>
          </a:bodyPr>
          <a:lstStyle/>
          <a:p>
            <a:pPr marL="18288" lvl="0" indent="0" algn="just">
              <a:buNone/>
            </a:pPr>
            <a:r>
              <a:rPr lang="es-ES_tradnl" sz="2400" dirty="0" smtClean="0">
                <a:solidFill>
                  <a:schemeClr val="tx2">
                    <a:lumMod val="75000"/>
                  </a:schemeClr>
                </a:solidFill>
              </a:rPr>
              <a:t>El </a:t>
            </a:r>
            <a:r>
              <a:rPr lang="es-ES_tradnl" sz="2400" dirty="0">
                <a:solidFill>
                  <a:schemeClr val="tx2">
                    <a:lumMod val="75000"/>
                  </a:schemeClr>
                </a:solidFill>
              </a:rPr>
              <a:t>T</a:t>
            </a:r>
            <a:r>
              <a:rPr lang="es-ES_tradnl" sz="2400" dirty="0" smtClean="0">
                <a:solidFill>
                  <a:schemeClr val="tx2">
                    <a:lumMod val="75000"/>
                  </a:schemeClr>
                </a:solidFill>
              </a:rPr>
              <a:t>ribunal </a:t>
            </a:r>
            <a:r>
              <a:rPr lang="es-ES_tradnl" sz="2400" dirty="0">
                <a:solidFill>
                  <a:schemeClr val="tx2">
                    <a:lumMod val="75000"/>
                  </a:schemeClr>
                </a:solidFill>
              </a:rPr>
              <a:t>se integrará por cinco magistrados electorales numerarios y dos suplentes, electos de la siguiente manera:</a:t>
            </a:r>
          </a:p>
          <a:p>
            <a:pPr marL="18288" lvl="0" indent="0" algn="just">
              <a:buNone/>
            </a:pPr>
            <a:endParaRPr lang="es-ES_tradnl" sz="2400" dirty="0" smtClean="0">
              <a:solidFill>
                <a:schemeClr val="tx2">
                  <a:lumMod val="75000"/>
                </a:schemeClr>
              </a:solidFill>
            </a:endParaRPr>
          </a:p>
          <a:p>
            <a:pPr marL="18288" lvl="0" indent="0" algn="just">
              <a:buNone/>
            </a:pPr>
            <a:r>
              <a:rPr lang="es-ES_tradnl" sz="2400" dirty="0">
                <a:solidFill>
                  <a:schemeClr val="tx2">
                    <a:lumMod val="75000"/>
                  </a:schemeClr>
                </a:solidFill>
              </a:rPr>
              <a:t>T</a:t>
            </a:r>
            <a:r>
              <a:rPr lang="es-ES_tradnl" sz="2400" dirty="0" smtClean="0">
                <a:solidFill>
                  <a:schemeClr val="tx2">
                    <a:lumMod val="75000"/>
                  </a:schemeClr>
                </a:solidFill>
              </a:rPr>
              <a:t>res </a:t>
            </a:r>
            <a:r>
              <a:rPr lang="es-ES_tradnl" sz="2400" dirty="0">
                <a:solidFill>
                  <a:schemeClr val="tx2">
                    <a:lumMod val="75000"/>
                  </a:schemeClr>
                </a:solidFill>
              </a:rPr>
              <a:t>M</a:t>
            </a:r>
            <a:r>
              <a:rPr lang="es-ES_tradnl" sz="2400" dirty="0" smtClean="0">
                <a:solidFill>
                  <a:schemeClr val="tx2">
                    <a:lumMod val="75000"/>
                  </a:schemeClr>
                </a:solidFill>
              </a:rPr>
              <a:t>agistrados </a:t>
            </a:r>
            <a:r>
              <a:rPr lang="es-ES_tradnl" sz="2400" dirty="0">
                <a:solidFill>
                  <a:schemeClr val="tx2">
                    <a:lumMod val="75000"/>
                  </a:schemeClr>
                </a:solidFill>
              </a:rPr>
              <a:t>electorales numerarios y un suplentes eran elegidos de una lista de 20 jueces de primera instancia; y</a:t>
            </a:r>
          </a:p>
          <a:p>
            <a:pPr marL="18288" lvl="0" indent="0" algn="just">
              <a:buNone/>
            </a:pPr>
            <a:endParaRPr lang="es-ES_tradnl" sz="2400" dirty="0" smtClean="0">
              <a:solidFill>
                <a:schemeClr val="tx2">
                  <a:lumMod val="75000"/>
                </a:schemeClr>
              </a:solidFill>
            </a:endParaRPr>
          </a:p>
          <a:p>
            <a:pPr marL="18288" lvl="0" indent="0" algn="just">
              <a:buNone/>
            </a:pPr>
            <a:r>
              <a:rPr lang="es-ES_tradnl" sz="2400" dirty="0" smtClean="0">
                <a:solidFill>
                  <a:schemeClr val="tx2">
                    <a:lumMod val="75000"/>
                  </a:schemeClr>
                </a:solidFill>
              </a:rPr>
              <a:t>Los </a:t>
            </a:r>
            <a:r>
              <a:rPr lang="es-ES_tradnl" sz="2400" dirty="0">
                <a:solidFill>
                  <a:schemeClr val="tx2">
                    <a:lumMod val="75000"/>
                  </a:schemeClr>
                </a:solidFill>
              </a:rPr>
              <a:t>dos </a:t>
            </a:r>
            <a:r>
              <a:rPr lang="es-ES_tradnl" sz="2400" dirty="0" smtClean="0">
                <a:solidFill>
                  <a:schemeClr val="tx2">
                    <a:lumMod val="75000"/>
                  </a:schemeClr>
                </a:solidFill>
              </a:rPr>
              <a:t>Magistrados </a:t>
            </a:r>
            <a:r>
              <a:rPr lang="es-ES_tradnl" sz="2400" dirty="0">
                <a:solidFill>
                  <a:schemeClr val="tx2">
                    <a:lumMod val="75000"/>
                  </a:schemeClr>
                </a:solidFill>
              </a:rPr>
              <a:t>electorales numerarios restantes y un suplente, eran elegidos de entre los </a:t>
            </a:r>
            <a:r>
              <a:rPr lang="es-ES_tradnl" sz="2400" dirty="0" smtClean="0">
                <a:solidFill>
                  <a:schemeClr val="tx2">
                    <a:lumMod val="75000"/>
                  </a:schemeClr>
                </a:solidFill>
              </a:rPr>
              <a:t>Magistrados </a:t>
            </a:r>
            <a:r>
              <a:rPr lang="es-ES_tradnl" sz="2400" dirty="0">
                <a:solidFill>
                  <a:schemeClr val="tx2">
                    <a:lumMod val="75000"/>
                  </a:schemeClr>
                </a:solidFill>
              </a:rPr>
              <a:t>que conforman el </a:t>
            </a:r>
            <a:r>
              <a:rPr lang="es-ES_tradnl" sz="2400" dirty="0" smtClean="0">
                <a:solidFill>
                  <a:schemeClr val="tx2">
                    <a:lumMod val="75000"/>
                  </a:schemeClr>
                </a:solidFill>
              </a:rPr>
              <a:t>Tribunal </a:t>
            </a:r>
            <a:r>
              <a:rPr lang="es-ES_tradnl" sz="2400" dirty="0">
                <a:solidFill>
                  <a:schemeClr val="tx2">
                    <a:lumMod val="75000"/>
                  </a:schemeClr>
                </a:solidFill>
              </a:rPr>
              <a:t>S</a:t>
            </a:r>
            <a:r>
              <a:rPr lang="es-ES_tradnl" sz="2400" dirty="0" smtClean="0">
                <a:solidFill>
                  <a:schemeClr val="tx2">
                    <a:lumMod val="75000"/>
                  </a:schemeClr>
                </a:solidFill>
              </a:rPr>
              <a:t>uperior </a:t>
            </a:r>
            <a:r>
              <a:rPr lang="es-ES_tradnl" sz="2400" dirty="0">
                <a:solidFill>
                  <a:schemeClr val="tx2">
                    <a:lumMod val="75000"/>
                  </a:schemeClr>
                </a:solidFill>
              </a:rPr>
              <a:t>de </a:t>
            </a:r>
            <a:r>
              <a:rPr lang="es-ES_tradnl" sz="2400" dirty="0" smtClean="0">
                <a:solidFill>
                  <a:schemeClr val="tx2">
                    <a:lumMod val="75000"/>
                  </a:schemeClr>
                </a:solidFill>
              </a:rPr>
              <a:t>Justicia</a:t>
            </a:r>
            <a:r>
              <a:rPr lang="es-ES_tradnl" sz="2400" dirty="0">
                <a:solidFill>
                  <a:schemeClr val="tx2">
                    <a:lumMod val="75000"/>
                  </a:schemeClr>
                </a:solidFill>
              </a:rPr>
              <a:t>.</a:t>
            </a:r>
          </a:p>
          <a:p>
            <a:pPr marL="18288" lvl="0" indent="0" algn="just">
              <a:buNone/>
            </a:pPr>
            <a:r>
              <a:rPr lang="es-ES_tradnl" sz="2400" dirty="0" smtClean="0">
                <a:solidFill>
                  <a:schemeClr val="tx2">
                    <a:lumMod val="75000"/>
                  </a:schemeClr>
                </a:solidFill>
              </a:rPr>
              <a:t>Los </a:t>
            </a:r>
            <a:r>
              <a:rPr lang="es-ES_tradnl" sz="2400" dirty="0">
                <a:solidFill>
                  <a:schemeClr val="tx2">
                    <a:lumMod val="75000"/>
                  </a:schemeClr>
                </a:solidFill>
              </a:rPr>
              <a:t>Magistrados duraban en su cargo ocho años improrrogables.</a:t>
            </a:r>
          </a:p>
          <a:p>
            <a:pPr marL="18288" lvl="0" indent="0" algn="just">
              <a:buNone/>
            </a:pPr>
            <a:endParaRPr lang="es-ES_tradnl" sz="2400" dirty="0" smtClean="0">
              <a:solidFill>
                <a:schemeClr val="tx2">
                  <a:lumMod val="75000"/>
                </a:schemeClr>
              </a:solidFill>
            </a:endParaRPr>
          </a:p>
          <a:p>
            <a:pPr marL="18288" lvl="0" indent="0" algn="just">
              <a:buNone/>
            </a:pPr>
            <a:r>
              <a:rPr lang="es-ES_tradnl" sz="2400" dirty="0" smtClean="0">
                <a:solidFill>
                  <a:schemeClr val="tx2">
                    <a:lumMod val="75000"/>
                  </a:schemeClr>
                </a:solidFill>
              </a:rPr>
              <a:t>El Presidente </a:t>
            </a:r>
            <a:r>
              <a:rPr lang="es-ES_tradnl" sz="2400" dirty="0">
                <a:solidFill>
                  <a:schemeClr val="tx2">
                    <a:lumMod val="75000"/>
                  </a:schemeClr>
                </a:solidFill>
              </a:rPr>
              <a:t>duraba en su encargo cuatro años</a:t>
            </a:r>
            <a:r>
              <a:rPr lang="es-ES_tradnl" sz="2400" dirty="0" smtClean="0">
                <a:solidFill>
                  <a:schemeClr val="tx2">
                    <a:lumMod val="75000"/>
                  </a:schemeClr>
                </a:solidFill>
              </a:rPr>
              <a:t>.</a:t>
            </a:r>
            <a:endParaRPr lang="es-ES_tradnl" sz="2400" dirty="0">
              <a:solidFill>
                <a:schemeClr val="tx2">
                  <a:lumMod val="75000"/>
                </a:schemeClr>
              </a:solidFill>
            </a:endParaRPr>
          </a:p>
        </p:txBody>
      </p:sp>
    </p:spTree>
    <p:extLst>
      <p:ext uri="{BB962C8B-B14F-4D97-AF65-F5344CB8AC3E}">
        <p14:creationId xmlns:p14="http://schemas.microsoft.com/office/powerpoint/2010/main" val="1117352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052737"/>
            <a:ext cx="8712968" cy="5616624"/>
          </a:xfrm>
        </p:spPr>
        <p:txBody>
          <a:bodyPr>
            <a:normAutofit/>
          </a:bodyPr>
          <a:lstStyle/>
          <a:p>
            <a:pPr marL="82296" indent="0" algn="just">
              <a:buNone/>
            </a:pPr>
            <a:r>
              <a:rPr lang="es-ES_tradnl" sz="2400" b="1" dirty="0">
                <a:solidFill>
                  <a:schemeClr val="tx2">
                    <a:lumMod val="75000"/>
                  </a:schemeClr>
                </a:solidFill>
              </a:rPr>
              <a:t>8. </a:t>
            </a:r>
            <a:r>
              <a:rPr lang="es-ES_tradnl" sz="2400" b="1" dirty="0" smtClean="0">
                <a:solidFill>
                  <a:schemeClr val="tx2">
                    <a:lumMod val="75000"/>
                  </a:schemeClr>
                </a:solidFill>
              </a:rPr>
              <a:t>Código de Instituciones y Procedimientos Electorales Del Estado De Tabasco De 1996.</a:t>
            </a:r>
            <a:r>
              <a:rPr lang="es-ES_tradnl" sz="2400" dirty="0" smtClean="0">
                <a:solidFill>
                  <a:schemeClr val="tx2">
                    <a:lumMod val="75000"/>
                  </a:schemeClr>
                </a:solidFill>
              </a:rPr>
              <a:t> </a:t>
            </a:r>
            <a:r>
              <a:rPr lang="es-ES_tradnl" sz="2400" b="1" dirty="0">
                <a:solidFill>
                  <a:schemeClr val="tx2">
                    <a:lumMod val="75000"/>
                  </a:schemeClr>
                </a:solidFill>
              </a:rPr>
              <a:t>(P.O.E., de 28 de diciembre de 1996).</a:t>
            </a:r>
          </a:p>
          <a:p>
            <a:pPr marL="82296" indent="0" algn="just">
              <a:buNone/>
            </a:pPr>
            <a:r>
              <a:rPr lang="es-ES_tradnl" sz="2400" dirty="0">
                <a:solidFill>
                  <a:schemeClr val="tx2">
                    <a:lumMod val="75000"/>
                  </a:schemeClr>
                </a:solidFill>
              </a:rPr>
              <a:t> </a:t>
            </a:r>
          </a:p>
          <a:p>
            <a:pPr marL="82296" indent="0" algn="just">
              <a:buNone/>
            </a:pPr>
            <a:r>
              <a:rPr lang="es-ES_tradnl" sz="2400" dirty="0">
                <a:solidFill>
                  <a:schemeClr val="tx2">
                    <a:lumMod val="75000"/>
                  </a:schemeClr>
                </a:solidFill>
              </a:rPr>
              <a:t>En esta disposición de destaca lo siguiente</a:t>
            </a:r>
            <a:r>
              <a:rPr lang="es-ES_tradnl" sz="2400" dirty="0" smtClean="0">
                <a:solidFill>
                  <a:schemeClr val="tx2">
                    <a:lumMod val="75000"/>
                  </a:schemeClr>
                </a:solidFill>
              </a:rPr>
              <a:t>:</a:t>
            </a:r>
            <a:endParaRPr lang="es-ES_tradnl" sz="2400" dirty="0">
              <a:solidFill>
                <a:schemeClr val="tx2">
                  <a:lumMod val="75000"/>
                </a:schemeClr>
              </a:solidFill>
            </a:endParaRPr>
          </a:p>
          <a:p>
            <a:pPr lvl="0" algn="just"/>
            <a:r>
              <a:rPr lang="es-ES_tradnl" sz="2400" dirty="0">
                <a:solidFill>
                  <a:schemeClr val="tx2">
                    <a:lumMod val="75000"/>
                  </a:schemeClr>
                </a:solidFill>
              </a:rPr>
              <a:t>Constituía un tribunal electoral que funcionaba durante los procesos electorales, que se reintegraba en los casos en que se requiriera en tiempos no electorales</a:t>
            </a:r>
            <a:r>
              <a:rPr lang="es-ES_tradnl" sz="2400" dirty="0" smtClean="0">
                <a:solidFill>
                  <a:schemeClr val="tx2">
                    <a:lumMod val="75000"/>
                  </a:schemeClr>
                </a:solidFill>
              </a:rPr>
              <a:t>.</a:t>
            </a:r>
          </a:p>
          <a:p>
            <a:pPr marL="82296" lvl="0" indent="0" algn="just">
              <a:buNone/>
            </a:pPr>
            <a:endParaRPr lang="es-ES_tradnl" sz="2400" dirty="0">
              <a:solidFill>
                <a:schemeClr val="tx2">
                  <a:lumMod val="75000"/>
                </a:schemeClr>
              </a:solidFill>
            </a:endParaRPr>
          </a:p>
          <a:p>
            <a:pPr lvl="0" algn="just"/>
            <a:r>
              <a:rPr lang="es-ES_tradnl" sz="2400" dirty="0">
                <a:solidFill>
                  <a:schemeClr val="tx2">
                    <a:lumMod val="75000"/>
                  </a:schemeClr>
                </a:solidFill>
              </a:rPr>
              <a:t>Los </a:t>
            </a:r>
            <a:r>
              <a:rPr lang="es-ES_tradnl" sz="2400" dirty="0" smtClean="0">
                <a:solidFill>
                  <a:schemeClr val="tx2">
                    <a:lumMod val="75000"/>
                  </a:schemeClr>
                </a:solidFill>
              </a:rPr>
              <a:t>Magistrados </a:t>
            </a:r>
            <a:r>
              <a:rPr lang="es-ES_tradnl" sz="2400" dirty="0">
                <a:solidFill>
                  <a:schemeClr val="tx2">
                    <a:lumMod val="75000"/>
                  </a:schemeClr>
                </a:solidFill>
              </a:rPr>
              <a:t>concluido el proceso electoral se reintegraban a sus funciones en el </a:t>
            </a:r>
            <a:r>
              <a:rPr lang="es-ES_tradnl" sz="2400" dirty="0" smtClean="0">
                <a:solidFill>
                  <a:schemeClr val="tx2">
                    <a:lumMod val="75000"/>
                  </a:schemeClr>
                </a:solidFill>
              </a:rPr>
              <a:t>Poder </a:t>
            </a:r>
            <a:r>
              <a:rPr lang="es-ES_tradnl" sz="2400" dirty="0">
                <a:solidFill>
                  <a:schemeClr val="tx2">
                    <a:lumMod val="75000"/>
                  </a:schemeClr>
                </a:solidFill>
              </a:rPr>
              <a:t>J</a:t>
            </a:r>
            <a:r>
              <a:rPr lang="es-ES_tradnl" sz="2400" dirty="0" smtClean="0">
                <a:solidFill>
                  <a:schemeClr val="tx2">
                    <a:lumMod val="75000"/>
                  </a:schemeClr>
                </a:solidFill>
              </a:rPr>
              <a:t>udicial</a:t>
            </a:r>
            <a:r>
              <a:rPr lang="es-ES_tradnl" sz="2400" dirty="0">
                <a:solidFill>
                  <a:schemeClr val="tx2">
                    <a:lumMod val="75000"/>
                  </a:schemeClr>
                </a:solidFill>
              </a:rPr>
              <a:t>, continuando la vigencia del nombramiento como M</a:t>
            </a:r>
            <a:r>
              <a:rPr lang="es-ES_tradnl" sz="2400" dirty="0" smtClean="0">
                <a:solidFill>
                  <a:schemeClr val="tx2">
                    <a:lumMod val="75000"/>
                  </a:schemeClr>
                </a:solidFill>
              </a:rPr>
              <a:t>agistrado </a:t>
            </a:r>
            <a:r>
              <a:rPr lang="es-ES_tradnl" sz="2400" dirty="0">
                <a:solidFill>
                  <a:schemeClr val="tx2">
                    <a:lumMod val="75000"/>
                  </a:schemeClr>
                </a:solidFill>
              </a:rPr>
              <a:t>electoral</a:t>
            </a:r>
            <a:r>
              <a:rPr lang="es-ES_tradnl" sz="2400" dirty="0" smtClean="0">
                <a:solidFill>
                  <a:schemeClr val="tx2">
                    <a:lumMod val="75000"/>
                  </a:schemeClr>
                </a:solidFill>
              </a:rPr>
              <a:t>.</a:t>
            </a:r>
            <a:endParaRPr lang="es-ES_tradnl" sz="2400" dirty="0">
              <a:solidFill>
                <a:schemeClr val="tx2">
                  <a:lumMod val="75000"/>
                </a:schemeClr>
              </a:solidFill>
            </a:endParaRPr>
          </a:p>
        </p:txBody>
      </p:sp>
    </p:spTree>
    <p:extLst>
      <p:ext uri="{BB962C8B-B14F-4D97-AF65-F5344CB8AC3E}">
        <p14:creationId xmlns:p14="http://schemas.microsoft.com/office/powerpoint/2010/main" val="1704853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1196752"/>
            <a:ext cx="8928992" cy="4752528"/>
          </a:xfrm>
        </p:spPr>
        <p:txBody>
          <a:bodyPr>
            <a:normAutofit/>
          </a:bodyPr>
          <a:lstStyle/>
          <a:p>
            <a:pPr marL="82296" indent="0" algn="just">
              <a:buNone/>
            </a:pPr>
            <a:r>
              <a:rPr lang="es-ES_tradnl" sz="2400" b="1" dirty="0">
                <a:solidFill>
                  <a:schemeClr val="tx2">
                    <a:lumMod val="75000"/>
                  </a:schemeClr>
                </a:solidFill>
              </a:rPr>
              <a:t>9. </a:t>
            </a:r>
            <a:r>
              <a:rPr lang="es-ES_tradnl" sz="2400" b="1" dirty="0" smtClean="0">
                <a:solidFill>
                  <a:schemeClr val="tx2">
                    <a:lumMod val="75000"/>
                  </a:schemeClr>
                </a:solidFill>
              </a:rPr>
              <a:t>Reglamento Interior del Tribunal Electoral de Tabasco. (P.O.E., de 2 de Agosto de 1997).</a:t>
            </a:r>
          </a:p>
          <a:p>
            <a:pPr marL="82296" indent="0" algn="just">
              <a:buNone/>
            </a:pPr>
            <a:endParaRPr lang="es-ES_tradnl" sz="2400" dirty="0">
              <a:solidFill>
                <a:schemeClr val="tx2">
                  <a:lumMod val="75000"/>
                </a:schemeClr>
              </a:solidFill>
            </a:endParaRPr>
          </a:p>
          <a:p>
            <a:pPr marL="82296" indent="0" algn="just">
              <a:buNone/>
            </a:pPr>
            <a:r>
              <a:rPr lang="es-ES_tradnl" sz="2400" dirty="0">
                <a:solidFill>
                  <a:schemeClr val="tx2">
                    <a:lumMod val="75000"/>
                  </a:schemeClr>
                </a:solidFill>
              </a:rPr>
              <a:t>Se expide por primera vez un </a:t>
            </a:r>
            <a:r>
              <a:rPr lang="es-ES_tradnl" sz="2400" dirty="0" smtClean="0">
                <a:solidFill>
                  <a:schemeClr val="tx2">
                    <a:lumMod val="75000"/>
                  </a:schemeClr>
                </a:solidFill>
              </a:rPr>
              <a:t>Reglamento </a:t>
            </a:r>
            <a:r>
              <a:rPr lang="es-ES_tradnl" sz="2400" dirty="0">
                <a:solidFill>
                  <a:schemeClr val="tx2">
                    <a:lumMod val="75000"/>
                  </a:schemeClr>
                </a:solidFill>
              </a:rPr>
              <a:t>I</a:t>
            </a:r>
            <a:r>
              <a:rPr lang="es-ES_tradnl" sz="2400" dirty="0" smtClean="0">
                <a:solidFill>
                  <a:schemeClr val="tx2">
                    <a:lumMod val="75000"/>
                  </a:schemeClr>
                </a:solidFill>
              </a:rPr>
              <a:t>nterior </a:t>
            </a:r>
            <a:r>
              <a:rPr lang="es-ES_tradnl" sz="2400" dirty="0">
                <a:solidFill>
                  <a:schemeClr val="tx2">
                    <a:lumMod val="75000"/>
                  </a:schemeClr>
                </a:solidFill>
              </a:rPr>
              <a:t>del </a:t>
            </a:r>
            <a:r>
              <a:rPr lang="es-ES_tradnl" sz="2400" dirty="0" smtClean="0">
                <a:solidFill>
                  <a:schemeClr val="tx2">
                    <a:lumMod val="75000"/>
                  </a:schemeClr>
                </a:solidFill>
              </a:rPr>
              <a:t>Tribunal </a:t>
            </a:r>
            <a:r>
              <a:rPr lang="es-ES_tradnl" sz="2400" dirty="0">
                <a:solidFill>
                  <a:schemeClr val="tx2">
                    <a:lumMod val="75000"/>
                  </a:schemeClr>
                </a:solidFill>
              </a:rPr>
              <a:t>E</a:t>
            </a:r>
            <a:r>
              <a:rPr lang="es-ES_tradnl" sz="2400" dirty="0" smtClean="0">
                <a:solidFill>
                  <a:schemeClr val="tx2">
                    <a:lumMod val="75000"/>
                  </a:schemeClr>
                </a:solidFill>
              </a:rPr>
              <a:t>lectoral </a:t>
            </a:r>
            <a:r>
              <a:rPr lang="es-ES_tradnl" sz="2400" dirty="0">
                <a:solidFill>
                  <a:schemeClr val="tx2">
                    <a:lumMod val="75000"/>
                  </a:schemeClr>
                </a:solidFill>
              </a:rPr>
              <a:t>de </a:t>
            </a:r>
            <a:r>
              <a:rPr lang="es-ES_tradnl" sz="2400" dirty="0" smtClean="0">
                <a:solidFill>
                  <a:schemeClr val="tx2">
                    <a:lumMod val="75000"/>
                  </a:schemeClr>
                </a:solidFill>
              </a:rPr>
              <a:t>Tabasco</a:t>
            </a:r>
            <a:r>
              <a:rPr lang="es-ES_tradnl" sz="2400" dirty="0">
                <a:solidFill>
                  <a:schemeClr val="tx2">
                    <a:lumMod val="75000"/>
                  </a:schemeClr>
                </a:solidFill>
              </a:rPr>
              <a:t>, que tenia una doble naturaleza, en su primera parte, su titulo primero, se ocupa de temas orgánicos, es decir, en relación a su estructura y funcionamiento, en su segundo titulo, contiene disposiciones del procedimiento contencioso electoral</a:t>
            </a:r>
            <a:r>
              <a:rPr lang="es-ES_tradnl" sz="2400" dirty="0" smtClean="0">
                <a:solidFill>
                  <a:schemeClr val="tx2">
                    <a:lumMod val="75000"/>
                  </a:schemeClr>
                </a:solidFill>
              </a:rPr>
              <a:t>.</a:t>
            </a:r>
            <a:endParaRPr lang="es-ES_tradnl" sz="2400" dirty="0">
              <a:solidFill>
                <a:schemeClr val="tx2">
                  <a:lumMod val="75000"/>
                </a:schemeClr>
              </a:solidFill>
            </a:endParaRPr>
          </a:p>
        </p:txBody>
      </p:sp>
    </p:spTree>
    <p:extLst>
      <p:ext uri="{BB962C8B-B14F-4D97-AF65-F5344CB8AC3E}">
        <p14:creationId xmlns:p14="http://schemas.microsoft.com/office/powerpoint/2010/main" val="1464984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2003649"/>
            <a:ext cx="8338120" cy="3657599"/>
          </a:xfrm>
        </p:spPr>
        <p:txBody>
          <a:bodyPr/>
          <a:lstStyle/>
          <a:p>
            <a:pPr marL="82296" indent="0" algn="just">
              <a:buNone/>
            </a:pPr>
            <a:r>
              <a:rPr lang="es-ES_tradnl" sz="2400" dirty="0" smtClean="0">
                <a:solidFill>
                  <a:schemeClr val="tx2">
                    <a:lumMod val="75000"/>
                  </a:schemeClr>
                </a:solidFill>
              </a:rPr>
              <a:t>El </a:t>
            </a:r>
            <a:r>
              <a:rPr lang="es-ES_tradnl" sz="2400" dirty="0">
                <a:solidFill>
                  <a:schemeClr val="tx2">
                    <a:lumMod val="75000"/>
                  </a:schemeClr>
                </a:solidFill>
              </a:rPr>
              <a:t>actual R</a:t>
            </a:r>
            <a:r>
              <a:rPr lang="es-ES_tradnl" sz="2400" dirty="0" smtClean="0">
                <a:solidFill>
                  <a:schemeClr val="tx2">
                    <a:lumMod val="75000"/>
                  </a:schemeClr>
                </a:solidFill>
              </a:rPr>
              <a:t>eglamento </a:t>
            </a:r>
            <a:r>
              <a:rPr lang="es-ES_tradnl" sz="2400" dirty="0">
                <a:solidFill>
                  <a:schemeClr val="tx2">
                    <a:lumMod val="75000"/>
                  </a:schemeClr>
                </a:solidFill>
              </a:rPr>
              <a:t>I</a:t>
            </a:r>
            <a:r>
              <a:rPr lang="es-ES_tradnl" sz="2400" dirty="0" smtClean="0">
                <a:solidFill>
                  <a:schemeClr val="tx2">
                    <a:lumMod val="75000"/>
                  </a:schemeClr>
                </a:solidFill>
              </a:rPr>
              <a:t>nterior</a:t>
            </a:r>
            <a:r>
              <a:rPr lang="es-ES_tradnl" sz="2400" dirty="0">
                <a:solidFill>
                  <a:schemeClr val="tx2">
                    <a:lumMod val="75000"/>
                  </a:schemeClr>
                </a:solidFill>
              </a:rPr>
              <a:t>, se publico el 23 de enero de 2009 y aunque cuenta con mas títulos, continua con el esquema del primero, se ocupa de su estructura y funcionamiento, y también contiene disposiciones del procedimiento contencioso electoral.</a:t>
            </a:r>
          </a:p>
          <a:p>
            <a:endParaRPr lang="es-ES" sz="2400" dirty="0">
              <a:solidFill>
                <a:schemeClr val="tx2">
                  <a:lumMod val="75000"/>
                </a:schemeClr>
              </a:solidFill>
            </a:endParaRPr>
          </a:p>
        </p:txBody>
      </p:sp>
    </p:spTree>
    <p:extLst>
      <p:ext uri="{BB962C8B-B14F-4D97-AF65-F5344CB8AC3E}">
        <p14:creationId xmlns:p14="http://schemas.microsoft.com/office/powerpoint/2010/main" val="2841897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980728"/>
            <a:ext cx="8784976" cy="4941168"/>
          </a:xfrm>
        </p:spPr>
        <p:txBody>
          <a:bodyPr>
            <a:normAutofit/>
          </a:bodyPr>
          <a:lstStyle/>
          <a:p>
            <a:pPr marL="82296" indent="0" algn="just">
              <a:buNone/>
            </a:pPr>
            <a:r>
              <a:rPr lang="es-ES_tradnl" sz="2400" b="1" dirty="0">
                <a:solidFill>
                  <a:schemeClr val="tx2">
                    <a:lumMod val="75000"/>
                  </a:schemeClr>
                </a:solidFill>
              </a:rPr>
              <a:t>10. Reforma Constitucional de 2002</a:t>
            </a:r>
            <a:r>
              <a:rPr lang="es-ES_tradnl" sz="2400" b="1" dirty="0" smtClean="0">
                <a:solidFill>
                  <a:schemeClr val="tx2">
                    <a:lumMod val="75000"/>
                  </a:schemeClr>
                </a:solidFill>
              </a:rPr>
              <a:t>.</a:t>
            </a:r>
          </a:p>
          <a:p>
            <a:pPr marL="82296" indent="0" algn="just">
              <a:buNone/>
            </a:pPr>
            <a:endParaRPr lang="es-ES_tradnl" sz="2400" dirty="0">
              <a:solidFill>
                <a:schemeClr val="tx2">
                  <a:lumMod val="75000"/>
                </a:schemeClr>
              </a:solidFill>
            </a:endParaRPr>
          </a:p>
          <a:p>
            <a:pPr marL="82296" indent="0" algn="just">
              <a:buNone/>
            </a:pPr>
            <a:r>
              <a:rPr lang="es-ES_tradnl" sz="2400" dirty="0" smtClean="0">
                <a:solidFill>
                  <a:schemeClr val="tx2">
                    <a:lumMod val="75000"/>
                  </a:schemeClr>
                </a:solidFill>
              </a:rPr>
              <a:t>De </a:t>
            </a:r>
            <a:r>
              <a:rPr lang="es-ES_tradnl" sz="2400" dirty="0">
                <a:solidFill>
                  <a:schemeClr val="tx2">
                    <a:lumMod val="75000"/>
                  </a:schemeClr>
                </a:solidFill>
              </a:rPr>
              <a:t>conformidad con el Decreto 192 de la Quincuagésima Séptima legislatura, se reformaron diversos artículos de la constitución local </a:t>
            </a:r>
            <a:r>
              <a:rPr lang="es-ES_tradnl" sz="2400" b="1" dirty="0">
                <a:solidFill>
                  <a:schemeClr val="tx2">
                    <a:lumMod val="75000"/>
                  </a:schemeClr>
                </a:solidFill>
              </a:rPr>
              <a:t>(P.O.E., de 27 de noviembre de 2002)</a:t>
            </a:r>
            <a:r>
              <a:rPr lang="es-ES_tradnl" sz="2400" dirty="0">
                <a:solidFill>
                  <a:schemeClr val="tx2">
                    <a:lumMod val="75000"/>
                  </a:schemeClr>
                </a:solidFill>
              </a:rPr>
              <a:t>, entre los que se destacan:</a:t>
            </a:r>
          </a:p>
          <a:p>
            <a:pPr marL="82296" indent="0" algn="just">
              <a:buNone/>
            </a:pPr>
            <a:endParaRPr lang="es-ES_tradnl" sz="2400" dirty="0">
              <a:solidFill>
                <a:schemeClr val="tx2">
                  <a:lumMod val="75000"/>
                </a:schemeClr>
              </a:solidFill>
            </a:endParaRPr>
          </a:p>
          <a:p>
            <a:pPr marL="18288" lvl="0" indent="0" algn="just">
              <a:buNone/>
            </a:pPr>
            <a:r>
              <a:rPr lang="es-ES_tradnl" sz="2400" dirty="0">
                <a:solidFill>
                  <a:schemeClr val="tx2">
                    <a:lumMod val="75000"/>
                  </a:schemeClr>
                </a:solidFill>
              </a:rPr>
              <a:t>Se determina el carácter de PERMANENTE, del Tribunal Electoral de Tabasco, toda vez que entre los procesos electorales, entraba en receso, y si surgía una impugnación se activaba un proceso de reintegración un poco tardado, violando el </a:t>
            </a:r>
            <a:r>
              <a:rPr lang="es-ES_tradnl" sz="2400" b="1" dirty="0" smtClean="0">
                <a:solidFill>
                  <a:schemeClr val="tx2">
                    <a:lumMod val="75000"/>
                  </a:schemeClr>
                </a:solidFill>
              </a:rPr>
              <a:t>Artículo </a:t>
            </a:r>
            <a:r>
              <a:rPr lang="es-ES_tradnl" sz="2400" b="1" dirty="0">
                <a:solidFill>
                  <a:schemeClr val="tx2">
                    <a:lumMod val="75000"/>
                  </a:schemeClr>
                </a:solidFill>
              </a:rPr>
              <a:t>17 </a:t>
            </a:r>
            <a:r>
              <a:rPr lang="es-ES_tradnl" sz="2400" dirty="0">
                <a:solidFill>
                  <a:schemeClr val="tx2">
                    <a:lumMod val="75000"/>
                  </a:schemeClr>
                </a:solidFill>
              </a:rPr>
              <a:t>de la </a:t>
            </a:r>
            <a:r>
              <a:rPr lang="es-ES_tradnl" sz="2400" dirty="0" smtClean="0">
                <a:solidFill>
                  <a:schemeClr val="tx2">
                    <a:lumMod val="75000"/>
                  </a:schemeClr>
                </a:solidFill>
              </a:rPr>
              <a:t>Constitución </a:t>
            </a:r>
            <a:r>
              <a:rPr lang="es-ES_tradnl" sz="2400" dirty="0">
                <a:solidFill>
                  <a:schemeClr val="tx2">
                    <a:lumMod val="75000"/>
                  </a:schemeClr>
                </a:solidFill>
              </a:rPr>
              <a:t>F</a:t>
            </a:r>
            <a:r>
              <a:rPr lang="es-ES_tradnl" sz="2400" dirty="0" smtClean="0">
                <a:solidFill>
                  <a:schemeClr val="tx2">
                    <a:lumMod val="75000"/>
                  </a:schemeClr>
                </a:solidFill>
              </a:rPr>
              <a:t>ederal.</a:t>
            </a:r>
            <a:endParaRPr lang="es-ES_tradnl" sz="2400" dirty="0">
              <a:solidFill>
                <a:schemeClr val="tx2">
                  <a:lumMod val="75000"/>
                </a:schemeClr>
              </a:solidFill>
            </a:endParaRPr>
          </a:p>
        </p:txBody>
      </p:sp>
    </p:spTree>
    <p:extLst>
      <p:ext uri="{BB962C8B-B14F-4D97-AF65-F5344CB8AC3E}">
        <p14:creationId xmlns:p14="http://schemas.microsoft.com/office/powerpoint/2010/main" val="1376409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052736"/>
            <a:ext cx="8856984" cy="5616624"/>
          </a:xfrm>
        </p:spPr>
        <p:txBody>
          <a:bodyPr>
            <a:noAutofit/>
          </a:bodyPr>
          <a:lstStyle/>
          <a:p>
            <a:pPr marL="18288" lvl="0" indent="0" algn="just">
              <a:buNone/>
            </a:pPr>
            <a:r>
              <a:rPr lang="es-ES_tradnl" sz="2400" dirty="0">
                <a:solidFill>
                  <a:schemeClr val="tx2">
                    <a:lumMod val="75000"/>
                  </a:schemeClr>
                </a:solidFill>
              </a:rPr>
              <a:t>En razón de su carácter permanente, se reduce el numero de </a:t>
            </a:r>
            <a:r>
              <a:rPr lang="es-ES_tradnl" sz="2400" dirty="0" smtClean="0">
                <a:solidFill>
                  <a:schemeClr val="tx2">
                    <a:lumMod val="75000"/>
                  </a:schemeClr>
                </a:solidFill>
              </a:rPr>
              <a:t>Magistrados </a:t>
            </a:r>
            <a:r>
              <a:rPr lang="es-ES_tradnl" sz="2400" dirty="0">
                <a:solidFill>
                  <a:schemeClr val="tx2">
                    <a:lumMod val="75000"/>
                  </a:schemeClr>
                </a:solidFill>
              </a:rPr>
              <a:t>electorales numerarios de cinco a tres; </a:t>
            </a:r>
            <a:r>
              <a:rPr lang="es-ES_tradnl" sz="2400" dirty="0" smtClean="0">
                <a:solidFill>
                  <a:schemeClr val="tx2">
                    <a:lumMod val="75000"/>
                  </a:schemeClr>
                </a:solidFill>
              </a:rPr>
              <a:t>se </a:t>
            </a:r>
            <a:r>
              <a:rPr lang="es-ES_tradnl" sz="2400" dirty="0">
                <a:solidFill>
                  <a:schemeClr val="tx2">
                    <a:lumMod val="75000"/>
                  </a:schemeClr>
                </a:solidFill>
              </a:rPr>
              <a:t>prevé dos suplentes</a:t>
            </a:r>
            <a:r>
              <a:rPr lang="es-ES_tradnl" sz="2400" dirty="0" smtClean="0">
                <a:solidFill>
                  <a:schemeClr val="tx2">
                    <a:lumMod val="75000"/>
                  </a:schemeClr>
                </a:solidFill>
              </a:rPr>
              <a:t>.</a:t>
            </a:r>
          </a:p>
          <a:p>
            <a:pPr marL="18288" lvl="0" indent="0" algn="just">
              <a:buNone/>
            </a:pPr>
            <a:endParaRPr lang="es-ES_tradnl" sz="2400" dirty="0">
              <a:solidFill>
                <a:schemeClr val="tx2">
                  <a:lumMod val="75000"/>
                </a:schemeClr>
              </a:solidFill>
            </a:endParaRPr>
          </a:p>
          <a:p>
            <a:pPr marL="18288" lvl="0" indent="0" algn="just">
              <a:buNone/>
            </a:pPr>
            <a:r>
              <a:rPr lang="es-ES_tradnl" sz="2400" dirty="0">
                <a:solidFill>
                  <a:schemeClr val="tx2">
                    <a:lumMod val="75000"/>
                  </a:schemeClr>
                </a:solidFill>
              </a:rPr>
              <a:t>Dos magistrados electorales numerarios y un suplente, eran aprobados de entre cinco </a:t>
            </a:r>
            <a:r>
              <a:rPr lang="es-ES_tradnl" sz="2400" dirty="0" smtClean="0">
                <a:solidFill>
                  <a:schemeClr val="tx2">
                    <a:lumMod val="75000"/>
                  </a:schemeClr>
                </a:solidFill>
              </a:rPr>
              <a:t>Magistrados </a:t>
            </a:r>
            <a:r>
              <a:rPr lang="es-ES_tradnl" sz="2400" dirty="0">
                <a:solidFill>
                  <a:schemeClr val="tx2">
                    <a:lumMod val="75000"/>
                  </a:schemeClr>
                </a:solidFill>
              </a:rPr>
              <a:t>numerarios propuestos por el pleno del </a:t>
            </a:r>
            <a:r>
              <a:rPr lang="es-ES_tradnl" sz="2400" dirty="0" smtClean="0">
                <a:solidFill>
                  <a:schemeClr val="tx2">
                    <a:lumMod val="75000"/>
                  </a:schemeClr>
                </a:solidFill>
              </a:rPr>
              <a:t>Tribunal Superior </a:t>
            </a:r>
            <a:r>
              <a:rPr lang="es-ES_tradnl" sz="2400" dirty="0">
                <a:solidFill>
                  <a:schemeClr val="tx2">
                    <a:lumMod val="75000"/>
                  </a:schemeClr>
                </a:solidFill>
              </a:rPr>
              <a:t>de </a:t>
            </a:r>
            <a:r>
              <a:rPr lang="es-ES_tradnl" sz="2400" dirty="0" smtClean="0">
                <a:solidFill>
                  <a:schemeClr val="tx2">
                    <a:lumMod val="75000"/>
                  </a:schemeClr>
                </a:solidFill>
              </a:rPr>
              <a:t>Justicia</a:t>
            </a:r>
            <a:r>
              <a:rPr lang="es-ES_tradnl" sz="2400" dirty="0">
                <a:solidFill>
                  <a:schemeClr val="tx2">
                    <a:lumMod val="75000"/>
                  </a:schemeClr>
                </a:solidFill>
              </a:rPr>
              <a:t>.</a:t>
            </a:r>
          </a:p>
          <a:p>
            <a:pPr marL="18288" lvl="0" indent="0" algn="just">
              <a:buNone/>
            </a:pPr>
            <a:endParaRPr lang="es-ES_tradnl" sz="2400" dirty="0" smtClean="0">
              <a:solidFill>
                <a:schemeClr val="tx2">
                  <a:lumMod val="75000"/>
                </a:schemeClr>
              </a:solidFill>
            </a:endParaRPr>
          </a:p>
          <a:p>
            <a:pPr marL="18288" lvl="0" indent="0" algn="just">
              <a:buNone/>
            </a:pPr>
            <a:r>
              <a:rPr lang="es-ES_tradnl" sz="2400" dirty="0" smtClean="0">
                <a:solidFill>
                  <a:schemeClr val="tx2">
                    <a:lumMod val="75000"/>
                  </a:schemeClr>
                </a:solidFill>
              </a:rPr>
              <a:t>Un </a:t>
            </a:r>
            <a:r>
              <a:rPr lang="es-ES_tradnl" sz="2400" dirty="0">
                <a:solidFill>
                  <a:schemeClr val="tx2">
                    <a:lumMod val="75000"/>
                  </a:schemeClr>
                </a:solidFill>
              </a:rPr>
              <a:t>M</a:t>
            </a:r>
            <a:r>
              <a:rPr lang="es-ES_tradnl" sz="2400" dirty="0" smtClean="0">
                <a:solidFill>
                  <a:schemeClr val="tx2">
                    <a:lumMod val="75000"/>
                  </a:schemeClr>
                </a:solidFill>
              </a:rPr>
              <a:t>agistrado </a:t>
            </a:r>
            <a:r>
              <a:rPr lang="es-ES_tradnl" sz="2400" dirty="0">
                <a:solidFill>
                  <a:schemeClr val="tx2">
                    <a:lumMod val="75000"/>
                  </a:schemeClr>
                </a:solidFill>
              </a:rPr>
              <a:t>electoral numerario y un suplente, eran elegidos de una lista de 10 </a:t>
            </a:r>
            <a:r>
              <a:rPr lang="es-ES_tradnl" sz="2400" dirty="0" smtClean="0">
                <a:solidFill>
                  <a:schemeClr val="tx2">
                    <a:lumMod val="75000"/>
                  </a:schemeClr>
                </a:solidFill>
              </a:rPr>
              <a:t>Jueces </a:t>
            </a:r>
            <a:r>
              <a:rPr lang="es-ES_tradnl" sz="2400" dirty="0">
                <a:solidFill>
                  <a:schemeClr val="tx2">
                    <a:lumMod val="75000"/>
                  </a:schemeClr>
                </a:solidFill>
              </a:rPr>
              <a:t>de primera instancia.</a:t>
            </a:r>
          </a:p>
          <a:p>
            <a:pPr marL="18288" lvl="0" indent="0" algn="just">
              <a:buNone/>
            </a:pPr>
            <a:endParaRPr lang="es-ES_tradnl" sz="2400" dirty="0" smtClean="0">
              <a:solidFill>
                <a:schemeClr val="tx2">
                  <a:lumMod val="75000"/>
                </a:schemeClr>
              </a:solidFill>
            </a:endParaRPr>
          </a:p>
          <a:p>
            <a:pPr marL="18288" lvl="0" indent="0" algn="just">
              <a:buNone/>
            </a:pPr>
            <a:r>
              <a:rPr lang="es-ES_tradnl" sz="2400" dirty="0" smtClean="0">
                <a:solidFill>
                  <a:schemeClr val="tx2">
                    <a:lumMod val="75000"/>
                  </a:schemeClr>
                </a:solidFill>
              </a:rPr>
              <a:t>Los Magistrados </a:t>
            </a:r>
            <a:r>
              <a:rPr lang="es-ES_tradnl" sz="2400" dirty="0">
                <a:solidFill>
                  <a:schemeClr val="tx2">
                    <a:lumMod val="75000"/>
                  </a:schemeClr>
                </a:solidFill>
              </a:rPr>
              <a:t>duraban en su encargo siete años.</a:t>
            </a:r>
          </a:p>
          <a:p>
            <a:endParaRPr lang="es-ES" sz="2400" dirty="0">
              <a:solidFill>
                <a:schemeClr val="tx2">
                  <a:lumMod val="75000"/>
                </a:schemeClr>
              </a:solidFill>
            </a:endParaRPr>
          </a:p>
        </p:txBody>
      </p:sp>
    </p:spTree>
    <p:extLst>
      <p:ext uri="{BB962C8B-B14F-4D97-AF65-F5344CB8AC3E}">
        <p14:creationId xmlns:p14="http://schemas.microsoft.com/office/powerpoint/2010/main" val="637116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124744"/>
            <a:ext cx="8784976" cy="5472608"/>
          </a:xfrm>
        </p:spPr>
        <p:txBody>
          <a:bodyPr>
            <a:normAutofit/>
          </a:bodyPr>
          <a:lstStyle/>
          <a:p>
            <a:pPr marL="82296" indent="0" algn="just">
              <a:buNone/>
            </a:pPr>
            <a:r>
              <a:rPr lang="es-ES_tradnl" sz="2400" b="1" dirty="0">
                <a:solidFill>
                  <a:schemeClr val="tx2">
                    <a:lumMod val="75000"/>
                  </a:schemeClr>
                </a:solidFill>
              </a:rPr>
              <a:t>11. LEY ORGANICA DEL TRIBUNAL ELECTORAL DE TABASCO</a:t>
            </a:r>
            <a:r>
              <a:rPr lang="es-ES_tradnl" sz="2400" b="1" dirty="0" smtClean="0">
                <a:solidFill>
                  <a:schemeClr val="tx2">
                    <a:lumMod val="75000"/>
                  </a:schemeClr>
                </a:solidFill>
              </a:rPr>
              <a:t>.</a:t>
            </a:r>
          </a:p>
          <a:p>
            <a:pPr marL="82296" indent="0" algn="just">
              <a:buNone/>
            </a:pPr>
            <a:endParaRPr lang="es-ES_tradnl" sz="2400" dirty="0">
              <a:solidFill>
                <a:schemeClr val="tx2">
                  <a:lumMod val="75000"/>
                </a:schemeClr>
              </a:solidFill>
            </a:endParaRPr>
          </a:p>
          <a:p>
            <a:pPr marL="18288" indent="0" algn="just">
              <a:buNone/>
            </a:pPr>
            <a:r>
              <a:rPr lang="es-ES_tradnl" sz="2400" dirty="0">
                <a:solidFill>
                  <a:schemeClr val="tx2">
                    <a:lumMod val="75000"/>
                  </a:schemeClr>
                </a:solidFill>
              </a:rPr>
              <a:t>Este ordenamiento es expedido mediante Decreto 195 de la Quincuagésima Séptima legislatura, </a:t>
            </a:r>
            <a:r>
              <a:rPr lang="es-ES_tradnl" sz="2400" b="1" dirty="0">
                <a:solidFill>
                  <a:schemeClr val="tx2">
                    <a:lumMod val="75000"/>
                  </a:schemeClr>
                </a:solidFill>
              </a:rPr>
              <a:t>(P.O.E., de 29 de noviembre de 2002)</a:t>
            </a:r>
            <a:r>
              <a:rPr lang="es-ES_tradnl" sz="2400" dirty="0">
                <a:solidFill>
                  <a:schemeClr val="tx2">
                    <a:lumMod val="75000"/>
                  </a:schemeClr>
                </a:solidFill>
              </a:rPr>
              <a:t>, constituye un ordenamiento de naturaleza exclusivamente orgánica, es decir, solo se ocupa de la estructura y funcionamiento del </a:t>
            </a:r>
            <a:r>
              <a:rPr lang="es-ES_tradnl" sz="2400" dirty="0" smtClean="0">
                <a:solidFill>
                  <a:schemeClr val="tx2">
                    <a:lumMod val="75000"/>
                  </a:schemeClr>
                </a:solidFill>
              </a:rPr>
              <a:t>Tribunal</a:t>
            </a:r>
            <a:r>
              <a:rPr lang="es-ES_tradnl" sz="2400" dirty="0">
                <a:solidFill>
                  <a:schemeClr val="tx2">
                    <a:lumMod val="75000"/>
                  </a:schemeClr>
                </a:solidFill>
              </a:rPr>
              <a:t>, sin incluir procedimiento electoral.</a:t>
            </a:r>
          </a:p>
          <a:p>
            <a:pPr marL="82296" indent="0" algn="just">
              <a:buNone/>
            </a:pPr>
            <a:endParaRPr lang="es-ES_tradnl" sz="2400" dirty="0">
              <a:solidFill>
                <a:schemeClr val="tx2">
                  <a:lumMod val="75000"/>
                </a:schemeClr>
              </a:solidFill>
            </a:endParaRPr>
          </a:p>
          <a:p>
            <a:pPr marL="18288" indent="0" algn="just">
              <a:buNone/>
            </a:pPr>
            <a:r>
              <a:rPr lang="es-ES_tradnl" sz="2400" dirty="0">
                <a:solidFill>
                  <a:schemeClr val="tx2">
                    <a:lumMod val="75000"/>
                  </a:schemeClr>
                </a:solidFill>
              </a:rPr>
              <a:t>Esta norma fue reformada en 2009 y </a:t>
            </a:r>
            <a:r>
              <a:rPr lang="es-ES_tradnl" sz="2400" dirty="0" smtClean="0">
                <a:solidFill>
                  <a:schemeClr val="tx2">
                    <a:lumMod val="75000"/>
                  </a:schemeClr>
                </a:solidFill>
              </a:rPr>
              <a:t>2014.</a:t>
            </a:r>
            <a:endParaRPr lang="es-ES_tradnl" sz="2400" dirty="0">
              <a:solidFill>
                <a:schemeClr val="tx2">
                  <a:lumMod val="75000"/>
                </a:schemeClr>
              </a:solidFill>
            </a:endParaRPr>
          </a:p>
        </p:txBody>
      </p:sp>
    </p:spTree>
    <p:extLst>
      <p:ext uri="{BB962C8B-B14F-4D97-AF65-F5344CB8AC3E}">
        <p14:creationId xmlns:p14="http://schemas.microsoft.com/office/powerpoint/2010/main" val="2090299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908720"/>
            <a:ext cx="8496944" cy="646331"/>
          </a:xfrm>
          <a:prstGeom prst="rect">
            <a:avLst/>
          </a:prstGeom>
          <a:noFill/>
        </p:spPr>
        <p:txBody>
          <a:bodyPr wrap="square" rtlCol="0">
            <a:spAutoFit/>
          </a:bodyPr>
          <a:lstStyle/>
          <a:p>
            <a:r>
              <a:rPr lang="es-MX" sz="3600" b="1" dirty="0">
                <a:solidFill>
                  <a:srgbClr val="002060"/>
                </a:solidFill>
              </a:rPr>
              <a:t> </a:t>
            </a:r>
            <a:r>
              <a:rPr lang="es-MX" sz="3600" b="1" dirty="0" smtClean="0">
                <a:solidFill>
                  <a:srgbClr val="002060"/>
                </a:solidFill>
              </a:rPr>
              <a:t>   EL TRIBUNAL ELECTORAL DE TABASCO</a:t>
            </a:r>
            <a:endParaRPr lang="es-MX" sz="3600" b="1" dirty="0">
              <a:solidFill>
                <a:srgbClr val="002060"/>
              </a:solidFill>
            </a:endParaRPr>
          </a:p>
        </p:txBody>
      </p:sp>
      <p:sp>
        <p:nvSpPr>
          <p:cNvPr id="5" name="4 CuadroTexto"/>
          <p:cNvSpPr txBox="1"/>
          <p:nvPr/>
        </p:nvSpPr>
        <p:spPr>
          <a:xfrm>
            <a:off x="395536" y="1599758"/>
            <a:ext cx="8496944" cy="4493538"/>
          </a:xfrm>
          <a:prstGeom prst="rect">
            <a:avLst/>
          </a:prstGeom>
          <a:noFill/>
        </p:spPr>
        <p:txBody>
          <a:bodyPr wrap="square" rtlCol="0">
            <a:spAutoFit/>
          </a:bodyPr>
          <a:lstStyle/>
          <a:p>
            <a:pPr algn="just"/>
            <a:r>
              <a:rPr lang="es-MX" sz="2200" dirty="0">
                <a:solidFill>
                  <a:schemeClr val="tx2"/>
                </a:solidFill>
              </a:rPr>
              <a:t>El Tribunal es la máxima autoridad jurisdiccional en materia electoral en la entidad; es un órgano permanente, autónomo, dotado de personalidad jurídica y patrimonio propio; sujetará sus actos y resoluciones a lo establecido en la Constitución Federal, la Constitución local, la Ley de Medios de Impugnación, La Ley General, la Ley Electoral, esta Ley, y demás leyes aplicables. </a:t>
            </a:r>
            <a:endParaRPr lang="es-MX" sz="2200" dirty="0" smtClean="0">
              <a:solidFill>
                <a:schemeClr val="tx2"/>
              </a:solidFill>
            </a:endParaRPr>
          </a:p>
          <a:p>
            <a:pPr algn="just"/>
            <a:endParaRPr lang="es-MX" sz="2200" dirty="0">
              <a:solidFill>
                <a:schemeClr val="tx2"/>
              </a:solidFill>
            </a:endParaRPr>
          </a:p>
          <a:p>
            <a:pPr algn="just"/>
            <a:r>
              <a:rPr lang="es-MX" sz="2200" dirty="0">
                <a:solidFill>
                  <a:schemeClr val="tx2"/>
                </a:solidFill>
              </a:rPr>
              <a:t>El Tribunal, al resolver los asuntos de su competencia, garantizará que los actos y resoluciones electorales se sujeten al principio de legalidad; podrá resolver la no aplicación de normas en materia electoral, que contravengan a la Constitución Local en cuyo caso, las resoluciones que se dicten en ejercicio de esta función se limitarán al caso concreto planteado en el juicio de que se trate. </a:t>
            </a:r>
          </a:p>
        </p:txBody>
      </p:sp>
    </p:spTree>
    <p:extLst>
      <p:ext uri="{BB962C8B-B14F-4D97-AF65-F5344CB8AC3E}">
        <p14:creationId xmlns:p14="http://schemas.microsoft.com/office/powerpoint/2010/main" val="1432005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0312" y="1124744"/>
            <a:ext cx="8754176" cy="5544616"/>
          </a:xfrm>
        </p:spPr>
        <p:txBody>
          <a:bodyPr>
            <a:normAutofit/>
          </a:bodyPr>
          <a:lstStyle/>
          <a:p>
            <a:pPr marL="82296" indent="0" algn="just">
              <a:buNone/>
            </a:pPr>
            <a:r>
              <a:rPr lang="es-ES_tradnl" sz="2400" b="1" dirty="0">
                <a:solidFill>
                  <a:schemeClr val="tx2">
                    <a:lumMod val="75000"/>
                  </a:schemeClr>
                </a:solidFill>
              </a:rPr>
              <a:t>12. REFORMA CONSTITUCIONAL DE 2008. </a:t>
            </a:r>
            <a:endParaRPr lang="es-ES_tradnl" sz="2400" b="1" dirty="0" smtClean="0">
              <a:solidFill>
                <a:schemeClr val="tx2">
                  <a:lumMod val="75000"/>
                </a:schemeClr>
              </a:solidFill>
            </a:endParaRPr>
          </a:p>
          <a:p>
            <a:pPr marL="82296" indent="0" algn="just">
              <a:buNone/>
            </a:pPr>
            <a:endParaRPr lang="es-ES_tradnl" sz="2400" dirty="0">
              <a:solidFill>
                <a:schemeClr val="tx2">
                  <a:lumMod val="75000"/>
                </a:schemeClr>
              </a:solidFill>
            </a:endParaRPr>
          </a:p>
          <a:p>
            <a:pPr marL="82296" indent="0" algn="just">
              <a:buNone/>
            </a:pPr>
            <a:r>
              <a:rPr lang="es-ES_tradnl" sz="2400" dirty="0">
                <a:solidFill>
                  <a:schemeClr val="tx2">
                    <a:lumMod val="75000"/>
                  </a:schemeClr>
                </a:solidFill>
              </a:rPr>
              <a:t>M</a:t>
            </a:r>
            <a:r>
              <a:rPr lang="es-ES_tradnl" sz="2400" dirty="0" smtClean="0">
                <a:solidFill>
                  <a:schemeClr val="tx2">
                    <a:lumMod val="75000"/>
                  </a:schemeClr>
                </a:solidFill>
              </a:rPr>
              <a:t>ediante </a:t>
            </a:r>
            <a:r>
              <a:rPr lang="es-ES_tradnl" sz="2400" dirty="0">
                <a:solidFill>
                  <a:schemeClr val="tx2">
                    <a:lumMod val="75000"/>
                  </a:schemeClr>
                </a:solidFill>
              </a:rPr>
              <a:t>Decreto Legislativo se reformaron diversos artículos de la </a:t>
            </a:r>
            <a:r>
              <a:rPr lang="es-ES_tradnl" sz="2400" dirty="0" smtClean="0">
                <a:solidFill>
                  <a:schemeClr val="tx2">
                    <a:lumMod val="75000"/>
                  </a:schemeClr>
                </a:solidFill>
              </a:rPr>
              <a:t>Constitución </a:t>
            </a:r>
            <a:r>
              <a:rPr lang="es-ES_tradnl" sz="2400" dirty="0">
                <a:solidFill>
                  <a:schemeClr val="tx2">
                    <a:lumMod val="75000"/>
                  </a:schemeClr>
                </a:solidFill>
              </a:rPr>
              <a:t>L</a:t>
            </a:r>
            <a:r>
              <a:rPr lang="es-ES_tradnl" sz="2400" dirty="0" smtClean="0">
                <a:solidFill>
                  <a:schemeClr val="tx2">
                    <a:lumMod val="75000"/>
                  </a:schemeClr>
                </a:solidFill>
              </a:rPr>
              <a:t>ocal</a:t>
            </a:r>
            <a:r>
              <a:rPr lang="es-ES_tradnl" sz="2400" dirty="0">
                <a:solidFill>
                  <a:schemeClr val="tx2">
                    <a:lumMod val="75000"/>
                  </a:schemeClr>
                </a:solidFill>
              </a:rPr>
              <a:t>, </a:t>
            </a:r>
            <a:r>
              <a:rPr lang="es-ES_tradnl" sz="2400" b="1" dirty="0" smtClean="0">
                <a:solidFill>
                  <a:schemeClr val="tx2">
                    <a:lumMod val="75000"/>
                  </a:schemeClr>
                </a:solidFill>
              </a:rPr>
              <a:t>(P.O.E., de </a:t>
            </a:r>
            <a:r>
              <a:rPr lang="es-ES_tradnl" sz="2400" b="1" dirty="0">
                <a:solidFill>
                  <a:schemeClr val="tx2">
                    <a:lumMod val="75000"/>
                  </a:schemeClr>
                </a:solidFill>
              </a:rPr>
              <a:t>8 de noviembre de </a:t>
            </a:r>
            <a:r>
              <a:rPr lang="es-ES_tradnl" sz="2400" b="1" dirty="0" smtClean="0">
                <a:solidFill>
                  <a:schemeClr val="tx2">
                    <a:lumMod val="75000"/>
                  </a:schemeClr>
                </a:solidFill>
              </a:rPr>
              <a:t>2008)</a:t>
            </a:r>
            <a:r>
              <a:rPr lang="es-ES_tradnl" sz="2400" dirty="0" smtClean="0">
                <a:solidFill>
                  <a:schemeClr val="tx2">
                    <a:lumMod val="75000"/>
                  </a:schemeClr>
                </a:solidFill>
              </a:rPr>
              <a:t>,</a:t>
            </a:r>
            <a:r>
              <a:rPr lang="es-ES_tradnl" sz="2400" b="1" dirty="0" smtClean="0">
                <a:solidFill>
                  <a:schemeClr val="tx2">
                    <a:lumMod val="75000"/>
                  </a:schemeClr>
                </a:solidFill>
              </a:rPr>
              <a:t> </a:t>
            </a:r>
            <a:r>
              <a:rPr lang="es-ES_tradnl" sz="2400" dirty="0">
                <a:solidFill>
                  <a:schemeClr val="tx2">
                    <a:lumMod val="75000"/>
                  </a:schemeClr>
                </a:solidFill>
              </a:rPr>
              <a:t>mediante la cual se amplio durante los procesos electorales el numero de magistrados a cinco.</a:t>
            </a:r>
          </a:p>
          <a:p>
            <a:pPr marL="82296" indent="0" algn="just">
              <a:buNone/>
            </a:pPr>
            <a:r>
              <a:rPr lang="es-ES_tradnl" sz="2400" dirty="0">
                <a:solidFill>
                  <a:schemeClr val="tx2">
                    <a:lumMod val="75000"/>
                  </a:schemeClr>
                </a:solidFill>
              </a:rPr>
              <a:t> </a:t>
            </a:r>
          </a:p>
          <a:p>
            <a:pPr marL="82296" indent="0" algn="just">
              <a:buNone/>
            </a:pPr>
            <a:r>
              <a:rPr lang="es-ES_tradnl" sz="2400" dirty="0">
                <a:solidFill>
                  <a:schemeClr val="tx2">
                    <a:lumMod val="75000"/>
                  </a:schemeClr>
                </a:solidFill>
              </a:rPr>
              <a:t>Esta reforma se reglamento mediante reforma a la Ley Orgánica del Tribunal Electoral de Tabasco, mediante Decreto 163 de la Quincuagésima Novena legislatura, </a:t>
            </a:r>
            <a:r>
              <a:rPr lang="es-ES_tradnl" sz="2400" b="1" dirty="0">
                <a:solidFill>
                  <a:schemeClr val="tx2">
                    <a:lumMod val="75000"/>
                  </a:schemeClr>
                </a:solidFill>
              </a:rPr>
              <a:t>(P.O.E., de 14 de marzo de 2009</a:t>
            </a:r>
            <a:r>
              <a:rPr lang="es-ES_tradnl" sz="2400" b="1" dirty="0" smtClean="0">
                <a:solidFill>
                  <a:schemeClr val="tx2">
                    <a:lumMod val="75000"/>
                  </a:schemeClr>
                </a:solidFill>
              </a:rPr>
              <a:t>).</a:t>
            </a:r>
            <a:endParaRPr lang="es-ES_tradnl" sz="2400" b="1" dirty="0">
              <a:solidFill>
                <a:schemeClr val="tx2">
                  <a:lumMod val="75000"/>
                </a:schemeClr>
              </a:solidFill>
            </a:endParaRPr>
          </a:p>
        </p:txBody>
      </p:sp>
    </p:spTree>
    <p:extLst>
      <p:ext uri="{BB962C8B-B14F-4D97-AF65-F5344CB8AC3E}">
        <p14:creationId xmlns:p14="http://schemas.microsoft.com/office/powerpoint/2010/main" val="2994326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07504" y="1268761"/>
            <a:ext cx="8826184" cy="3888432"/>
          </a:xfrm>
        </p:spPr>
        <p:txBody>
          <a:bodyPr>
            <a:normAutofit/>
          </a:bodyPr>
          <a:lstStyle/>
          <a:p>
            <a:pPr marL="82296" indent="0" algn="just">
              <a:buNone/>
            </a:pPr>
            <a:r>
              <a:rPr lang="es-ES_tradnl" sz="2400" b="1" dirty="0">
                <a:solidFill>
                  <a:schemeClr val="tx2">
                    <a:lumMod val="75000"/>
                  </a:schemeClr>
                </a:solidFill>
              </a:rPr>
              <a:t>13. LEY DE MEDIOS DE IMPUGNACIÓN EN MATERIA ELECTORAL DEL ESTADO DE TABASCO</a:t>
            </a:r>
            <a:r>
              <a:rPr lang="es-ES_tradnl" sz="2400" b="1" dirty="0" smtClean="0">
                <a:solidFill>
                  <a:schemeClr val="tx2">
                    <a:lumMod val="75000"/>
                  </a:schemeClr>
                </a:solidFill>
              </a:rPr>
              <a:t>.</a:t>
            </a:r>
          </a:p>
          <a:p>
            <a:pPr marL="82296" indent="0" algn="just">
              <a:buNone/>
            </a:pPr>
            <a:endParaRPr lang="es-ES_tradnl" sz="2400" dirty="0">
              <a:solidFill>
                <a:schemeClr val="tx2">
                  <a:lumMod val="75000"/>
                </a:schemeClr>
              </a:solidFill>
            </a:endParaRPr>
          </a:p>
          <a:p>
            <a:pPr marL="82296" indent="0" algn="just">
              <a:buNone/>
            </a:pPr>
            <a:r>
              <a:rPr lang="es-ES_tradnl" sz="2400" dirty="0">
                <a:solidFill>
                  <a:schemeClr val="tx2">
                    <a:lumMod val="75000"/>
                  </a:schemeClr>
                </a:solidFill>
              </a:rPr>
              <a:t>Esta disposición se promulgo mediante Decreto 100 de la Quincuagésima Novena legislatura. </a:t>
            </a:r>
            <a:r>
              <a:rPr lang="es-ES_tradnl" sz="2400" b="1" dirty="0">
                <a:solidFill>
                  <a:schemeClr val="tx2">
                    <a:lumMod val="75000"/>
                  </a:schemeClr>
                </a:solidFill>
              </a:rPr>
              <a:t>(P.O.E., de 12 de diciembre de 2002</a:t>
            </a:r>
            <a:r>
              <a:rPr lang="es-ES_tradnl" sz="2400" b="1" dirty="0" smtClean="0">
                <a:solidFill>
                  <a:schemeClr val="tx2">
                    <a:lumMod val="75000"/>
                  </a:schemeClr>
                </a:solidFill>
              </a:rPr>
              <a:t>).</a:t>
            </a:r>
            <a:endParaRPr lang="es-ES_tradnl" sz="2400" b="1" dirty="0">
              <a:solidFill>
                <a:schemeClr val="tx2">
                  <a:lumMod val="75000"/>
                </a:schemeClr>
              </a:solidFill>
            </a:endParaRPr>
          </a:p>
        </p:txBody>
      </p:sp>
    </p:spTree>
    <p:extLst>
      <p:ext uri="{BB962C8B-B14F-4D97-AF65-F5344CB8AC3E}">
        <p14:creationId xmlns:p14="http://schemas.microsoft.com/office/powerpoint/2010/main" val="437593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251520" y="908720"/>
            <a:ext cx="8568952" cy="3888472"/>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82296" indent="0" algn="just">
              <a:buFont typeface="Wingdings" pitchFamily="2" charset="2"/>
              <a:buNone/>
            </a:pPr>
            <a:r>
              <a:rPr lang="es-ES_tradnl" sz="2400" b="1" dirty="0" smtClean="0">
                <a:solidFill>
                  <a:schemeClr val="tx2"/>
                </a:solidFill>
                <a:effectLst/>
              </a:rPr>
              <a:t>14 . REFORMA CONSTITUCIONAL DE 2014. </a:t>
            </a:r>
          </a:p>
          <a:p>
            <a:pPr marL="82296" indent="0" algn="just">
              <a:buFont typeface="Wingdings" pitchFamily="2" charset="2"/>
              <a:buNone/>
            </a:pPr>
            <a:endParaRPr lang="es-ES_tradnl" sz="2400" dirty="0" smtClean="0">
              <a:solidFill>
                <a:schemeClr val="tx2"/>
              </a:solidFill>
              <a:effectLst/>
            </a:endParaRPr>
          </a:p>
          <a:p>
            <a:pPr marL="82296" indent="0" algn="just">
              <a:buFont typeface="Wingdings" pitchFamily="2" charset="2"/>
              <a:buNone/>
            </a:pPr>
            <a:r>
              <a:rPr lang="es-ES_tradnl" sz="2400" dirty="0" smtClean="0">
                <a:solidFill>
                  <a:schemeClr val="tx2"/>
                </a:solidFill>
                <a:effectLst/>
              </a:rPr>
              <a:t>Última reforma aprobada mediante Decreto 117 de fecha 18 de junio de 2014, publicado en el Periódico Oficial del Estado número 7491 Suplemento E de fecha 21 de junio de 2014.</a:t>
            </a:r>
          </a:p>
        </p:txBody>
      </p:sp>
    </p:spTree>
    <p:extLst>
      <p:ext uri="{BB962C8B-B14F-4D97-AF65-F5344CB8AC3E}">
        <p14:creationId xmlns:p14="http://schemas.microsoft.com/office/powerpoint/2010/main" val="1801748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556792"/>
            <a:ext cx="8640960" cy="3108543"/>
          </a:xfrm>
          <a:prstGeom prst="rect">
            <a:avLst/>
          </a:prstGeom>
        </p:spPr>
        <p:txBody>
          <a:bodyPr wrap="square">
            <a:spAutoFit/>
          </a:bodyPr>
          <a:lstStyle/>
          <a:p>
            <a:endParaRPr lang="es-MX" sz="2800" dirty="0"/>
          </a:p>
          <a:p>
            <a:pPr marL="342900" indent="-342900">
              <a:buFont typeface="Arial" panose="020B0604020202020204" pitchFamily="34" charset="0"/>
              <a:buChar char="•"/>
            </a:pPr>
            <a:r>
              <a:rPr lang="es-MX" sz="2400" b="1" dirty="0" smtClean="0">
                <a:solidFill>
                  <a:schemeClr val="tx2"/>
                </a:solidFill>
              </a:rPr>
              <a:t>Constitución Federal. </a:t>
            </a:r>
          </a:p>
          <a:p>
            <a:pPr marL="342900" indent="-342900">
              <a:buFont typeface="Arial" panose="020B0604020202020204" pitchFamily="34" charset="0"/>
              <a:buChar char="•"/>
            </a:pPr>
            <a:r>
              <a:rPr lang="es-MX" sz="2400" b="1" dirty="0" smtClean="0">
                <a:solidFill>
                  <a:schemeClr val="tx2"/>
                </a:solidFill>
              </a:rPr>
              <a:t>Constitución Local.</a:t>
            </a:r>
          </a:p>
          <a:p>
            <a:pPr marL="342900" indent="-342900">
              <a:buFont typeface="Arial" panose="020B0604020202020204" pitchFamily="34" charset="0"/>
              <a:buChar char="•"/>
            </a:pPr>
            <a:r>
              <a:rPr lang="es-MX" sz="2400" b="1" dirty="0">
                <a:solidFill>
                  <a:schemeClr val="tx2"/>
                </a:solidFill>
              </a:rPr>
              <a:t>Ley de Medios de Impugnación en </a:t>
            </a:r>
            <a:r>
              <a:rPr lang="es-MX" sz="2400" b="1" dirty="0" smtClean="0">
                <a:solidFill>
                  <a:schemeClr val="tx2"/>
                </a:solidFill>
              </a:rPr>
              <a:t>Materia </a:t>
            </a:r>
            <a:r>
              <a:rPr lang="es-MX" sz="2400" b="1" dirty="0">
                <a:solidFill>
                  <a:schemeClr val="tx2"/>
                </a:solidFill>
              </a:rPr>
              <a:t>Electoral del Estado de Tabasco</a:t>
            </a:r>
            <a:r>
              <a:rPr lang="es-MX" sz="2400" b="1" dirty="0" smtClean="0">
                <a:solidFill>
                  <a:schemeClr val="tx2"/>
                </a:solidFill>
              </a:rPr>
              <a:t>.</a:t>
            </a:r>
          </a:p>
          <a:p>
            <a:pPr marL="342900" indent="-342900">
              <a:buFont typeface="Arial" panose="020B0604020202020204" pitchFamily="34" charset="0"/>
              <a:buChar char="•"/>
            </a:pPr>
            <a:r>
              <a:rPr lang="es-MX" sz="2400" b="1" dirty="0" smtClean="0">
                <a:solidFill>
                  <a:schemeClr val="tx2"/>
                </a:solidFill>
              </a:rPr>
              <a:t>Ley General de Instituciones y Procedimientos Electorales. </a:t>
            </a:r>
          </a:p>
          <a:p>
            <a:pPr marL="342900" indent="-342900">
              <a:buFont typeface="Arial" panose="020B0604020202020204" pitchFamily="34" charset="0"/>
              <a:buChar char="•"/>
            </a:pPr>
            <a:r>
              <a:rPr lang="es-MX" sz="2400" b="1" dirty="0" smtClean="0">
                <a:solidFill>
                  <a:schemeClr val="tx2"/>
                </a:solidFill>
              </a:rPr>
              <a:t>Ley Electoral y de Partidos </a:t>
            </a:r>
            <a:r>
              <a:rPr lang="es-MX" sz="2400" b="1" dirty="0">
                <a:solidFill>
                  <a:schemeClr val="tx2"/>
                </a:solidFill>
              </a:rPr>
              <a:t>P</a:t>
            </a:r>
            <a:r>
              <a:rPr lang="es-MX" sz="2400" b="1" dirty="0" smtClean="0">
                <a:solidFill>
                  <a:schemeClr val="tx2"/>
                </a:solidFill>
              </a:rPr>
              <a:t>olíticos del Estado de Tabasco.</a:t>
            </a:r>
          </a:p>
          <a:p>
            <a:pPr marL="342900" indent="-342900">
              <a:buFont typeface="Arial" panose="020B0604020202020204" pitchFamily="34" charset="0"/>
              <a:buChar char="•"/>
            </a:pPr>
            <a:r>
              <a:rPr lang="es-MX" sz="2400" b="1" dirty="0" smtClean="0">
                <a:solidFill>
                  <a:schemeClr val="tx2"/>
                </a:solidFill>
              </a:rPr>
              <a:t>Ley </a:t>
            </a:r>
            <a:r>
              <a:rPr lang="es-MX" sz="2400" b="1" dirty="0">
                <a:solidFill>
                  <a:schemeClr val="tx2"/>
                </a:solidFill>
              </a:rPr>
              <a:t>O</a:t>
            </a:r>
            <a:r>
              <a:rPr lang="es-MX" sz="2400" b="1" dirty="0" smtClean="0">
                <a:solidFill>
                  <a:schemeClr val="tx2"/>
                </a:solidFill>
              </a:rPr>
              <a:t>rgánica </a:t>
            </a:r>
            <a:r>
              <a:rPr lang="es-MX" sz="2400" b="1" dirty="0">
                <a:solidFill>
                  <a:schemeClr val="tx2"/>
                </a:solidFill>
              </a:rPr>
              <a:t>del Tribunal Electoral de Tabasco. </a:t>
            </a:r>
          </a:p>
        </p:txBody>
      </p:sp>
      <p:sp>
        <p:nvSpPr>
          <p:cNvPr id="5" name="4 CuadroTexto"/>
          <p:cNvSpPr txBox="1"/>
          <p:nvPr/>
        </p:nvSpPr>
        <p:spPr>
          <a:xfrm>
            <a:off x="1007604" y="917431"/>
            <a:ext cx="6984776" cy="584775"/>
          </a:xfrm>
          <a:prstGeom prst="rect">
            <a:avLst/>
          </a:prstGeom>
          <a:noFill/>
        </p:spPr>
        <p:txBody>
          <a:bodyPr wrap="square" rtlCol="0">
            <a:spAutoFit/>
          </a:bodyPr>
          <a:lstStyle/>
          <a:p>
            <a:pPr algn="ctr"/>
            <a:r>
              <a:rPr lang="es-MX" sz="3200" b="1" dirty="0" smtClean="0">
                <a:solidFill>
                  <a:schemeClr val="tx2">
                    <a:lumMod val="75000"/>
                  </a:schemeClr>
                </a:solidFill>
              </a:rPr>
              <a:t>MARCO NORMATIVO</a:t>
            </a:r>
            <a:endParaRPr lang="es-MX" sz="3200" b="1" dirty="0">
              <a:solidFill>
                <a:schemeClr val="tx2">
                  <a:lumMod val="75000"/>
                </a:schemeClr>
              </a:solidFill>
            </a:endParaRPr>
          </a:p>
        </p:txBody>
      </p:sp>
    </p:spTree>
    <p:extLst>
      <p:ext uri="{BB962C8B-B14F-4D97-AF65-F5344CB8AC3E}">
        <p14:creationId xmlns:p14="http://schemas.microsoft.com/office/powerpoint/2010/main" val="4228382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385192" y="2968353"/>
            <a:ext cx="8507288" cy="820687"/>
          </a:xfrm>
        </p:spPr>
        <p:txBody>
          <a:bodyPr>
            <a:normAutofit/>
          </a:bodyPr>
          <a:lstStyle/>
          <a:p>
            <a:pPr marL="0" indent="0" algn="ctr">
              <a:buNone/>
            </a:pPr>
            <a:r>
              <a:rPr lang="es-ES" sz="3000" b="1" dirty="0" smtClean="0">
                <a:solidFill>
                  <a:schemeClr val="tx2">
                    <a:lumMod val="75000"/>
                  </a:schemeClr>
                </a:solidFill>
              </a:rPr>
              <a:t>FUNCIONES DEL TRIBUNAL ELECTORAL DE TABASCO</a:t>
            </a:r>
            <a:endParaRPr lang="es-ES" sz="3000" b="1" dirty="0">
              <a:solidFill>
                <a:schemeClr val="tx2">
                  <a:lumMod val="75000"/>
                </a:schemeClr>
              </a:solidFill>
            </a:endParaRPr>
          </a:p>
        </p:txBody>
      </p:sp>
    </p:spTree>
    <p:extLst>
      <p:ext uri="{BB962C8B-B14F-4D97-AF65-F5344CB8AC3E}">
        <p14:creationId xmlns:p14="http://schemas.microsoft.com/office/powerpoint/2010/main" val="327097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283569"/>
            <a:ext cx="8712968" cy="3657599"/>
          </a:xfrm>
        </p:spPr>
        <p:txBody>
          <a:bodyPr>
            <a:normAutofit/>
          </a:bodyPr>
          <a:lstStyle/>
          <a:p>
            <a:pPr marL="82296" indent="0" algn="just">
              <a:buNone/>
            </a:pPr>
            <a:r>
              <a:rPr lang="es-ES" sz="2400" dirty="0" smtClean="0">
                <a:solidFill>
                  <a:schemeClr val="tx2">
                    <a:lumMod val="75000"/>
                  </a:schemeClr>
                </a:solidFill>
              </a:rPr>
              <a:t>De conformidad con el </a:t>
            </a:r>
            <a:r>
              <a:rPr lang="es-ES" sz="2400" b="1" dirty="0" smtClean="0">
                <a:solidFill>
                  <a:schemeClr val="tx2">
                    <a:lumMod val="75000"/>
                  </a:schemeClr>
                </a:solidFill>
              </a:rPr>
              <a:t>Artículo 63 bis </a:t>
            </a:r>
            <a:r>
              <a:rPr lang="es-ES" sz="2400" dirty="0" smtClean="0">
                <a:solidFill>
                  <a:schemeClr val="tx2">
                    <a:lumMod val="75000"/>
                  </a:schemeClr>
                </a:solidFill>
              </a:rPr>
              <a:t>de la Constitución </a:t>
            </a:r>
            <a:r>
              <a:rPr lang="es-ES" sz="2400" dirty="0">
                <a:solidFill>
                  <a:schemeClr val="tx2">
                    <a:lumMod val="75000"/>
                  </a:schemeClr>
                </a:solidFill>
              </a:rPr>
              <a:t>L</a:t>
            </a:r>
            <a:r>
              <a:rPr lang="es-ES" sz="2400" dirty="0" smtClean="0">
                <a:solidFill>
                  <a:schemeClr val="tx2">
                    <a:lumMod val="75000"/>
                  </a:schemeClr>
                </a:solidFill>
              </a:rPr>
              <a:t>ocal, le corresponde al tribunal electoral de Tabasco resolver </a:t>
            </a:r>
            <a:r>
              <a:rPr lang="es-ES" sz="2400" dirty="0">
                <a:solidFill>
                  <a:schemeClr val="tx2">
                    <a:lumMod val="75000"/>
                  </a:schemeClr>
                </a:solidFill>
              </a:rPr>
              <a:t>en forma definitiva, </a:t>
            </a:r>
            <a:r>
              <a:rPr lang="es-ES" sz="2400" dirty="0" smtClean="0">
                <a:solidFill>
                  <a:schemeClr val="tx2">
                    <a:lumMod val="75000"/>
                  </a:schemeClr>
                </a:solidFill>
              </a:rPr>
              <a:t>sobre</a:t>
            </a:r>
            <a:r>
              <a:rPr lang="es-ES" sz="2400" dirty="0">
                <a:solidFill>
                  <a:schemeClr val="tx2">
                    <a:lumMod val="75000"/>
                  </a:schemeClr>
                </a:solidFill>
              </a:rPr>
              <a:t>: </a:t>
            </a:r>
            <a:endParaRPr lang="es-ES" sz="2400" dirty="0" smtClean="0">
              <a:solidFill>
                <a:schemeClr val="tx2">
                  <a:lumMod val="75000"/>
                </a:schemeClr>
              </a:solidFill>
            </a:endParaRPr>
          </a:p>
          <a:p>
            <a:pPr marL="82296" indent="0">
              <a:buNone/>
            </a:pPr>
            <a:endParaRPr lang="es-ES" sz="2400" dirty="0">
              <a:solidFill>
                <a:schemeClr val="tx2">
                  <a:lumMod val="75000"/>
                </a:schemeClr>
              </a:solidFill>
            </a:endParaRPr>
          </a:p>
          <a:p>
            <a:pPr marL="82296" indent="0" algn="just">
              <a:buNone/>
            </a:pPr>
            <a:r>
              <a:rPr lang="es-ES" sz="2400" b="1" dirty="0" smtClean="0">
                <a:solidFill>
                  <a:schemeClr val="tx2">
                    <a:lumMod val="75000"/>
                  </a:schemeClr>
                </a:solidFill>
              </a:rPr>
              <a:t>I</a:t>
            </a:r>
            <a:r>
              <a:rPr lang="es-ES" sz="2400" b="1" dirty="0">
                <a:solidFill>
                  <a:schemeClr val="tx2">
                    <a:lumMod val="75000"/>
                  </a:schemeClr>
                </a:solidFill>
              </a:rPr>
              <a:t>. </a:t>
            </a:r>
            <a:r>
              <a:rPr lang="es-ES" sz="2400" dirty="0">
                <a:solidFill>
                  <a:schemeClr val="tx2">
                    <a:lumMod val="75000"/>
                  </a:schemeClr>
                </a:solidFill>
              </a:rPr>
              <a:t>Las impugnaciones en las elecciones de </a:t>
            </a:r>
            <a:r>
              <a:rPr lang="es-ES" sz="2400" dirty="0" smtClean="0">
                <a:solidFill>
                  <a:schemeClr val="tx2">
                    <a:lumMod val="75000"/>
                  </a:schemeClr>
                </a:solidFill>
              </a:rPr>
              <a:t>Diputados. </a:t>
            </a:r>
            <a:endParaRPr lang="es-ES" sz="2400" dirty="0">
              <a:solidFill>
                <a:schemeClr val="tx2">
                  <a:lumMod val="75000"/>
                </a:schemeClr>
              </a:solidFill>
            </a:endParaRPr>
          </a:p>
          <a:p>
            <a:pPr marL="82296" indent="0" algn="just">
              <a:buNone/>
            </a:pPr>
            <a:endParaRPr lang="es-ES" sz="2400" dirty="0" smtClean="0">
              <a:solidFill>
                <a:schemeClr val="tx2">
                  <a:lumMod val="75000"/>
                </a:schemeClr>
              </a:solidFill>
            </a:endParaRPr>
          </a:p>
          <a:p>
            <a:pPr marL="82296" indent="0" algn="just">
              <a:buNone/>
            </a:pPr>
            <a:r>
              <a:rPr lang="es-ES" sz="2400" b="1" dirty="0" smtClean="0">
                <a:solidFill>
                  <a:schemeClr val="tx2">
                    <a:lumMod val="75000"/>
                  </a:schemeClr>
                </a:solidFill>
              </a:rPr>
              <a:t>II</a:t>
            </a:r>
            <a:r>
              <a:rPr lang="es-ES" sz="2400" b="1" dirty="0">
                <a:solidFill>
                  <a:schemeClr val="tx2">
                    <a:lumMod val="75000"/>
                  </a:schemeClr>
                </a:solidFill>
              </a:rPr>
              <a:t>. </a:t>
            </a:r>
            <a:r>
              <a:rPr lang="es-ES" sz="2400" dirty="0">
                <a:solidFill>
                  <a:schemeClr val="tx2">
                    <a:lumMod val="75000"/>
                  </a:schemeClr>
                </a:solidFill>
              </a:rPr>
              <a:t>Las impugnaciones que se presenten sobre la </a:t>
            </a:r>
            <a:r>
              <a:rPr lang="es-ES" sz="2400" dirty="0" smtClean="0">
                <a:solidFill>
                  <a:schemeClr val="tx2">
                    <a:lumMod val="75000"/>
                  </a:schemeClr>
                </a:solidFill>
              </a:rPr>
              <a:t>elección </a:t>
            </a:r>
            <a:r>
              <a:rPr lang="es-ES" sz="2400" dirty="0">
                <a:solidFill>
                  <a:schemeClr val="tx2">
                    <a:lumMod val="75000"/>
                  </a:schemeClr>
                </a:solidFill>
              </a:rPr>
              <a:t>ordinaria o extraordinaria de Gobernador del </a:t>
            </a:r>
            <a:r>
              <a:rPr lang="es-ES" sz="2400" dirty="0" smtClean="0">
                <a:solidFill>
                  <a:schemeClr val="tx2">
                    <a:lumMod val="75000"/>
                  </a:schemeClr>
                </a:solidFill>
              </a:rPr>
              <a:t>Estado</a:t>
            </a:r>
            <a:r>
              <a:rPr lang="es-ES" sz="2400" dirty="0">
                <a:solidFill>
                  <a:schemeClr val="tx2">
                    <a:lumMod val="75000"/>
                  </a:schemeClr>
                </a:solidFill>
              </a:rPr>
              <a:t>.</a:t>
            </a:r>
          </a:p>
          <a:p>
            <a:pPr marL="82296" indent="0">
              <a:buNone/>
            </a:pPr>
            <a:endParaRPr lang="es-ES" dirty="0">
              <a:solidFill>
                <a:schemeClr val="tx2">
                  <a:lumMod val="75000"/>
                </a:schemeClr>
              </a:solidFill>
            </a:endParaRPr>
          </a:p>
        </p:txBody>
      </p:sp>
    </p:spTree>
    <p:extLst>
      <p:ext uri="{BB962C8B-B14F-4D97-AF65-F5344CB8AC3E}">
        <p14:creationId xmlns:p14="http://schemas.microsoft.com/office/powerpoint/2010/main" val="3921913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0344" y="1268760"/>
            <a:ext cx="8554144" cy="4464496"/>
          </a:xfrm>
        </p:spPr>
        <p:txBody>
          <a:bodyPr>
            <a:normAutofit/>
          </a:bodyPr>
          <a:lstStyle/>
          <a:p>
            <a:pPr marL="82296" indent="0" algn="just">
              <a:buNone/>
            </a:pPr>
            <a:r>
              <a:rPr lang="es-ES" sz="2400" b="1" dirty="0">
                <a:solidFill>
                  <a:schemeClr val="tx2">
                    <a:lumMod val="75000"/>
                  </a:schemeClr>
                </a:solidFill>
              </a:rPr>
              <a:t>III. </a:t>
            </a:r>
            <a:r>
              <a:rPr lang="es-ES" sz="2400" dirty="0">
                <a:solidFill>
                  <a:schemeClr val="tx2">
                    <a:lumMod val="75000"/>
                  </a:schemeClr>
                </a:solidFill>
              </a:rPr>
              <a:t>Las impugnaciones que se presenten en las elecciones de </a:t>
            </a:r>
            <a:r>
              <a:rPr lang="es-ES" sz="2400" dirty="0" smtClean="0">
                <a:solidFill>
                  <a:schemeClr val="tx2">
                    <a:lumMod val="75000"/>
                  </a:schemeClr>
                </a:solidFill>
              </a:rPr>
              <a:t>Presidentes </a:t>
            </a:r>
            <a:r>
              <a:rPr lang="es-ES" sz="2400" dirty="0">
                <a:solidFill>
                  <a:schemeClr val="tx2">
                    <a:lumMod val="75000"/>
                  </a:schemeClr>
                </a:solidFill>
              </a:rPr>
              <a:t>M</a:t>
            </a:r>
            <a:r>
              <a:rPr lang="es-ES" sz="2400" dirty="0" smtClean="0">
                <a:solidFill>
                  <a:schemeClr val="tx2">
                    <a:lumMod val="75000"/>
                  </a:schemeClr>
                </a:solidFill>
              </a:rPr>
              <a:t>unicipales </a:t>
            </a:r>
            <a:r>
              <a:rPr lang="es-ES" sz="2400" dirty="0">
                <a:solidFill>
                  <a:schemeClr val="tx2">
                    <a:lumMod val="75000"/>
                  </a:schemeClr>
                </a:solidFill>
              </a:rPr>
              <a:t>y </a:t>
            </a:r>
            <a:r>
              <a:rPr lang="es-ES" sz="2400" dirty="0" smtClean="0">
                <a:solidFill>
                  <a:schemeClr val="tx2">
                    <a:lumMod val="75000"/>
                  </a:schemeClr>
                </a:solidFill>
              </a:rPr>
              <a:t>Regidores</a:t>
            </a:r>
            <a:r>
              <a:rPr lang="es-ES" sz="2400" dirty="0">
                <a:solidFill>
                  <a:schemeClr val="tx2">
                    <a:lumMod val="75000"/>
                  </a:schemeClr>
                </a:solidFill>
              </a:rPr>
              <a:t>, </a:t>
            </a:r>
            <a:r>
              <a:rPr lang="es-ES" sz="2400" dirty="0" smtClean="0">
                <a:solidFill>
                  <a:schemeClr val="tx2">
                    <a:lumMod val="75000"/>
                  </a:schemeClr>
                </a:solidFill>
              </a:rPr>
              <a:t>así </a:t>
            </a:r>
            <a:r>
              <a:rPr lang="es-ES" sz="2400" dirty="0">
                <a:solidFill>
                  <a:schemeClr val="tx2">
                    <a:lumMod val="75000"/>
                  </a:schemeClr>
                </a:solidFill>
              </a:rPr>
              <a:t>como las relativas a </a:t>
            </a:r>
            <a:r>
              <a:rPr lang="es-ES" sz="2400" dirty="0" smtClean="0">
                <a:solidFill>
                  <a:schemeClr val="tx2">
                    <a:lumMod val="75000"/>
                  </a:schemeClr>
                </a:solidFill>
              </a:rPr>
              <a:t>Delegados </a:t>
            </a:r>
            <a:r>
              <a:rPr lang="es-ES" sz="2400" dirty="0">
                <a:solidFill>
                  <a:schemeClr val="tx2">
                    <a:lumMod val="75000"/>
                  </a:schemeClr>
                </a:solidFill>
              </a:rPr>
              <a:t>y </a:t>
            </a:r>
            <a:r>
              <a:rPr lang="es-ES" sz="2400" dirty="0" smtClean="0">
                <a:solidFill>
                  <a:schemeClr val="tx2">
                    <a:lumMod val="75000"/>
                  </a:schemeClr>
                </a:solidFill>
              </a:rPr>
              <a:t>Subdelegados </a:t>
            </a:r>
            <a:r>
              <a:rPr lang="es-ES" sz="2400" dirty="0">
                <a:solidFill>
                  <a:schemeClr val="tx2">
                    <a:lumMod val="75000"/>
                  </a:schemeClr>
                </a:solidFill>
              </a:rPr>
              <a:t>M</a:t>
            </a:r>
            <a:r>
              <a:rPr lang="es-ES" sz="2400" dirty="0" smtClean="0">
                <a:solidFill>
                  <a:schemeClr val="tx2">
                    <a:lumMod val="75000"/>
                  </a:schemeClr>
                </a:solidFill>
              </a:rPr>
              <a:t>unicipales</a:t>
            </a:r>
            <a:r>
              <a:rPr lang="es-ES" sz="2400" dirty="0">
                <a:solidFill>
                  <a:schemeClr val="tx2">
                    <a:lumMod val="75000"/>
                  </a:schemeClr>
                </a:solidFill>
              </a:rPr>
              <a:t>.</a:t>
            </a:r>
          </a:p>
          <a:p>
            <a:pPr marL="82296" indent="0" algn="just">
              <a:buNone/>
            </a:pPr>
            <a:endParaRPr lang="es-ES" sz="2400" dirty="0" smtClean="0">
              <a:solidFill>
                <a:schemeClr val="tx2">
                  <a:lumMod val="75000"/>
                </a:schemeClr>
              </a:solidFill>
            </a:endParaRPr>
          </a:p>
          <a:p>
            <a:pPr marL="82296" indent="0" algn="just">
              <a:buNone/>
            </a:pPr>
            <a:r>
              <a:rPr lang="es-ES" sz="2400" b="1" dirty="0" smtClean="0">
                <a:solidFill>
                  <a:schemeClr val="tx2">
                    <a:lumMod val="75000"/>
                  </a:schemeClr>
                </a:solidFill>
              </a:rPr>
              <a:t>IV</a:t>
            </a:r>
            <a:r>
              <a:rPr lang="es-ES" sz="2400" b="1" dirty="0">
                <a:solidFill>
                  <a:schemeClr val="tx2">
                    <a:lumMod val="75000"/>
                  </a:schemeClr>
                </a:solidFill>
              </a:rPr>
              <a:t>. </a:t>
            </a:r>
            <a:r>
              <a:rPr lang="es-ES" sz="2400" dirty="0">
                <a:solidFill>
                  <a:schemeClr val="tx2">
                    <a:lumMod val="75000"/>
                  </a:schemeClr>
                </a:solidFill>
              </a:rPr>
              <a:t>Las impugnaciones de actos o resoluciones de la autoridad electoral estatal, distintas a las </a:t>
            </a:r>
            <a:r>
              <a:rPr lang="es-ES" sz="2400" dirty="0" smtClean="0">
                <a:solidFill>
                  <a:schemeClr val="tx2">
                    <a:lumMod val="75000"/>
                  </a:schemeClr>
                </a:solidFill>
              </a:rPr>
              <a:t>señaladas </a:t>
            </a:r>
            <a:r>
              <a:rPr lang="es-ES" sz="2400" dirty="0">
                <a:solidFill>
                  <a:schemeClr val="tx2">
                    <a:lumMod val="75000"/>
                  </a:schemeClr>
                </a:solidFill>
              </a:rPr>
              <a:t>en las tres fracciones anteriores, que violen normas c</a:t>
            </a:r>
            <a:r>
              <a:rPr lang="es-ES" sz="2400" dirty="0" smtClean="0">
                <a:solidFill>
                  <a:schemeClr val="tx2">
                    <a:lumMod val="75000"/>
                  </a:schemeClr>
                </a:solidFill>
              </a:rPr>
              <a:t>onstitucionales </a:t>
            </a:r>
            <a:r>
              <a:rPr lang="es-ES" sz="2400" dirty="0">
                <a:solidFill>
                  <a:schemeClr val="tx2">
                    <a:lumMod val="75000"/>
                  </a:schemeClr>
                </a:solidFill>
              </a:rPr>
              <a:t>o </a:t>
            </a:r>
            <a:r>
              <a:rPr lang="es-ES" sz="2400" dirty="0" smtClean="0">
                <a:solidFill>
                  <a:schemeClr val="tx2">
                    <a:lumMod val="75000"/>
                  </a:schemeClr>
                </a:solidFill>
              </a:rPr>
              <a:t>legales. </a:t>
            </a:r>
            <a:endParaRPr lang="es-ES" sz="2400" dirty="0">
              <a:solidFill>
                <a:schemeClr val="tx2">
                  <a:lumMod val="75000"/>
                </a:schemeClr>
              </a:solidFill>
            </a:endParaRPr>
          </a:p>
          <a:p>
            <a:pPr marL="82296" indent="0">
              <a:buNone/>
            </a:pPr>
            <a:endParaRPr lang="es-ES" dirty="0">
              <a:solidFill>
                <a:schemeClr val="tx2">
                  <a:lumMod val="75000"/>
                </a:schemeClr>
              </a:solidFill>
            </a:endParaRPr>
          </a:p>
        </p:txBody>
      </p:sp>
    </p:spTree>
    <p:extLst>
      <p:ext uri="{BB962C8B-B14F-4D97-AF65-F5344CB8AC3E}">
        <p14:creationId xmlns:p14="http://schemas.microsoft.com/office/powerpoint/2010/main" val="2508804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1268761"/>
            <a:ext cx="8424936" cy="5589240"/>
          </a:xfrm>
        </p:spPr>
        <p:txBody>
          <a:bodyPr>
            <a:noAutofit/>
          </a:bodyPr>
          <a:lstStyle/>
          <a:p>
            <a:pPr marL="82296" indent="0" algn="just">
              <a:buNone/>
            </a:pPr>
            <a:r>
              <a:rPr lang="es-ES" sz="2200" b="1" dirty="0" smtClean="0">
                <a:solidFill>
                  <a:schemeClr val="tx2">
                    <a:lumMod val="75000"/>
                  </a:schemeClr>
                </a:solidFill>
              </a:rPr>
              <a:t>V</a:t>
            </a:r>
            <a:r>
              <a:rPr lang="es-ES" sz="2200" b="1" dirty="0">
                <a:solidFill>
                  <a:schemeClr val="tx2">
                    <a:lumMod val="75000"/>
                  </a:schemeClr>
                </a:solidFill>
              </a:rPr>
              <a:t>. </a:t>
            </a:r>
            <a:r>
              <a:rPr lang="es-ES" sz="2200" dirty="0">
                <a:solidFill>
                  <a:schemeClr val="tx2">
                    <a:lumMod val="75000"/>
                  </a:schemeClr>
                </a:solidFill>
              </a:rPr>
              <a:t>Las impugnaciones de actos y resoluciones que violen los derechos </a:t>
            </a:r>
            <a:r>
              <a:rPr lang="es-ES" sz="2200" dirty="0" smtClean="0">
                <a:solidFill>
                  <a:schemeClr val="tx2">
                    <a:lumMod val="75000"/>
                  </a:schemeClr>
                </a:solidFill>
              </a:rPr>
              <a:t>político </a:t>
            </a:r>
            <a:r>
              <a:rPr lang="es-ES" sz="2200" dirty="0">
                <a:solidFill>
                  <a:schemeClr val="tx2">
                    <a:lumMod val="75000"/>
                  </a:schemeClr>
                </a:solidFill>
              </a:rPr>
              <a:t>electorales de los ciudadanos de votar, ser votado y de </a:t>
            </a:r>
            <a:r>
              <a:rPr lang="es-ES" sz="2200" dirty="0" smtClean="0">
                <a:solidFill>
                  <a:schemeClr val="tx2">
                    <a:lumMod val="75000"/>
                  </a:schemeClr>
                </a:solidFill>
              </a:rPr>
              <a:t>afiliación </a:t>
            </a:r>
            <a:r>
              <a:rPr lang="es-ES" sz="2200" dirty="0">
                <a:solidFill>
                  <a:schemeClr val="tx2">
                    <a:lumMod val="75000"/>
                  </a:schemeClr>
                </a:solidFill>
              </a:rPr>
              <a:t>libre y </a:t>
            </a:r>
            <a:r>
              <a:rPr lang="es-ES" sz="2200" dirty="0" smtClean="0">
                <a:solidFill>
                  <a:schemeClr val="tx2">
                    <a:lumMod val="75000"/>
                  </a:schemeClr>
                </a:solidFill>
              </a:rPr>
              <a:t>pacifica </a:t>
            </a:r>
            <a:r>
              <a:rPr lang="es-ES" sz="2200" dirty="0">
                <a:solidFill>
                  <a:schemeClr val="tx2">
                    <a:lumMod val="75000"/>
                  </a:schemeClr>
                </a:solidFill>
              </a:rPr>
              <a:t>para tomar parte en los asuntos </a:t>
            </a:r>
            <a:r>
              <a:rPr lang="es-ES" sz="2200" dirty="0" smtClean="0">
                <a:solidFill>
                  <a:schemeClr val="tx2">
                    <a:lumMod val="75000"/>
                  </a:schemeClr>
                </a:solidFill>
              </a:rPr>
              <a:t>políticos </a:t>
            </a:r>
            <a:r>
              <a:rPr lang="es-ES" sz="2200" dirty="0">
                <a:solidFill>
                  <a:schemeClr val="tx2">
                    <a:lumMod val="75000"/>
                  </a:schemeClr>
                </a:solidFill>
              </a:rPr>
              <a:t>del </a:t>
            </a:r>
            <a:r>
              <a:rPr lang="es-ES" sz="2200" dirty="0" smtClean="0">
                <a:solidFill>
                  <a:schemeClr val="tx2">
                    <a:lumMod val="75000"/>
                  </a:schemeClr>
                </a:solidFill>
              </a:rPr>
              <a:t>Estado</a:t>
            </a:r>
            <a:r>
              <a:rPr lang="es-MX" sz="2200" dirty="0">
                <a:solidFill>
                  <a:schemeClr val="tx2">
                    <a:lumMod val="75000"/>
                  </a:schemeClr>
                </a:solidFill>
              </a:rPr>
              <a:t>.</a:t>
            </a:r>
            <a:endParaRPr lang="es-ES" sz="2200" dirty="0">
              <a:solidFill>
                <a:schemeClr val="tx2">
                  <a:lumMod val="75000"/>
                </a:schemeClr>
              </a:solidFill>
            </a:endParaRPr>
          </a:p>
          <a:p>
            <a:pPr marL="82296" indent="0" algn="just">
              <a:buNone/>
            </a:pPr>
            <a:endParaRPr lang="es-ES" sz="2200" dirty="0" smtClean="0">
              <a:solidFill>
                <a:schemeClr val="tx2">
                  <a:lumMod val="75000"/>
                </a:schemeClr>
              </a:solidFill>
            </a:endParaRPr>
          </a:p>
          <a:p>
            <a:pPr marL="82296" indent="0" algn="just">
              <a:buNone/>
            </a:pPr>
            <a:r>
              <a:rPr lang="es-ES" sz="2200" b="1" dirty="0" smtClean="0">
                <a:solidFill>
                  <a:schemeClr val="tx2">
                    <a:lumMod val="75000"/>
                  </a:schemeClr>
                </a:solidFill>
              </a:rPr>
              <a:t>VI</a:t>
            </a:r>
            <a:r>
              <a:rPr lang="es-ES" sz="2200" b="1" dirty="0">
                <a:solidFill>
                  <a:schemeClr val="tx2">
                    <a:lumMod val="75000"/>
                  </a:schemeClr>
                </a:solidFill>
              </a:rPr>
              <a:t>. </a:t>
            </a:r>
            <a:r>
              <a:rPr lang="es-ES" sz="2200" dirty="0">
                <a:solidFill>
                  <a:schemeClr val="tx2">
                    <a:lumMod val="75000"/>
                  </a:schemeClr>
                </a:solidFill>
              </a:rPr>
              <a:t>La </a:t>
            </a:r>
            <a:r>
              <a:rPr lang="es-ES" sz="2200" dirty="0" smtClean="0">
                <a:solidFill>
                  <a:schemeClr val="tx2">
                    <a:lumMod val="75000"/>
                  </a:schemeClr>
                </a:solidFill>
              </a:rPr>
              <a:t>determinación </a:t>
            </a:r>
            <a:r>
              <a:rPr lang="es-ES" sz="2200" dirty="0">
                <a:solidFill>
                  <a:schemeClr val="tx2">
                    <a:lumMod val="75000"/>
                  </a:schemeClr>
                </a:solidFill>
              </a:rPr>
              <a:t>e </a:t>
            </a:r>
            <a:r>
              <a:rPr lang="es-ES" sz="2200" dirty="0" smtClean="0">
                <a:solidFill>
                  <a:schemeClr val="tx2">
                    <a:lumMod val="75000"/>
                  </a:schemeClr>
                </a:solidFill>
              </a:rPr>
              <a:t>imposición </a:t>
            </a:r>
            <a:r>
              <a:rPr lang="es-ES" sz="2200" dirty="0">
                <a:solidFill>
                  <a:schemeClr val="tx2">
                    <a:lumMod val="75000"/>
                  </a:schemeClr>
                </a:solidFill>
              </a:rPr>
              <a:t>de sanciones por parte del Instituto Electoral y de </a:t>
            </a:r>
            <a:r>
              <a:rPr lang="es-ES" sz="2200" dirty="0" smtClean="0">
                <a:solidFill>
                  <a:schemeClr val="tx2">
                    <a:lumMod val="75000"/>
                  </a:schemeClr>
                </a:solidFill>
              </a:rPr>
              <a:t>Participación </a:t>
            </a:r>
            <a:r>
              <a:rPr lang="es-ES" sz="2200" dirty="0">
                <a:solidFill>
                  <a:schemeClr val="tx2">
                    <a:lumMod val="75000"/>
                  </a:schemeClr>
                </a:solidFill>
              </a:rPr>
              <a:t>Ciudadana de Tabasco a partidos o agrupaciones </a:t>
            </a:r>
            <a:r>
              <a:rPr lang="es-ES" sz="2200" dirty="0" smtClean="0">
                <a:solidFill>
                  <a:schemeClr val="tx2">
                    <a:lumMod val="75000"/>
                  </a:schemeClr>
                </a:solidFill>
              </a:rPr>
              <a:t>políticas </a:t>
            </a:r>
            <a:r>
              <a:rPr lang="es-ES" sz="2200" dirty="0">
                <a:solidFill>
                  <a:schemeClr val="tx2">
                    <a:lumMod val="75000"/>
                  </a:schemeClr>
                </a:solidFill>
              </a:rPr>
              <a:t>o personas </a:t>
            </a:r>
            <a:r>
              <a:rPr lang="es-ES" sz="2200" dirty="0" smtClean="0">
                <a:solidFill>
                  <a:schemeClr val="tx2">
                    <a:lumMod val="75000"/>
                  </a:schemeClr>
                </a:solidFill>
              </a:rPr>
              <a:t>físicas </a:t>
            </a:r>
            <a:r>
              <a:rPr lang="es-ES" sz="2200" dirty="0">
                <a:solidFill>
                  <a:schemeClr val="tx2">
                    <a:lumMod val="75000"/>
                  </a:schemeClr>
                </a:solidFill>
              </a:rPr>
              <a:t>o </a:t>
            </a:r>
            <a:r>
              <a:rPr lang="es-ES" sz="2200" dirty="0" smtClean="0">
                <a:solidFill>
                  <a:schemeClr val="tx2">
                    <a:lumMod val="75000"/>
                  </a:schemeClr>
                </a:solidFill>
              </a:rPr>
              <a:t>jurídicas </a:t>
            </a:r>
            <a:r>
              <a:rPr lang="es-ES" sz="2200" dirty="0">
                <a:solidFill>
                  <a:schemeClr val="tx2">
                    <a:lumMod val="75000"/>
                  </a:schemeClr>
                </a:solidFill>
              </a:rPr>
              <a:t>colectivas, locales, nacionales o extranjeras, que infrinjan disposiciones de esta </a:t>
            </a:r>
            <a:r>
              <a:rPr lang="es-ES" sz="2200" dirty="0" smtClean="0">
                <a:solidFill>
                  <a:schemeClr val="tx2">
                    <a:lumMod val="75000"/>
                  </a:schemeClr>
                </a:solidFill>
              </a:rPr>
              <a:t>Constitución </a:t>
            </a:r>
            <a:r>
              <a:rPr lang="es-ES" sz="2200" dirty="0">
                <a:solidFill>
                  <a:schemeClr val="tx2">
                    <a:lumMod val="75000"/>
                  </a:schemeClr>
                </a:solidFill>
              </a:rPr>
              <a:t>y </a:t>
            </a:r>
            <a:r>
              <a:rPr lang="es-ES" sz="2200" dirty="0" smtClean="0">
                <a:solidFill>
                  <a:schemeClr val="tx2">
                    <a:lumMod val="75000"/>
                  </a:schemeClr>
                </a:solidFill>
              </a:rPr>
              <a:t>demás </a:t>
            </a:r>
            <a:r>
              <a:rPr lang="es-ES" sz="2200" dirty="0">
                <a:solidFill>
                  <a:schemeClr val="tx2">
                    <a:lumMod val="75000"/>
                  </a:schemeClr>
                </a:solidFill>
              </a:rPr>
              <a:t>ordenamientos </a:t>
            </a:r>
            <a:r>
              <a:rPr lang="es-ES" sz="2200" dirty="0" smtClean="0">
                <a:solidFill>
                  <a:schemeClr val="tx2">
                    <a:lumMod val="75000"/>
                  </a:schemeClr>
                </a:solidFill>
              </a:rPr>
              <a:t>aplicables</a:t>
            </a:r>
            <a:r>
              <a:rPr lang="es-ES" sz="2200" dirty="0">
                <a:solidFill>
                  <a:schemeClr val="tx2">
                    <a:lumMod val="75000"/>
                  </a:schemeClr>
                </a:solidFill>
              </a:rPr>
              <a:t>.</a:t>
            </a:r>
          </a:p>
          <a:p>
            <a:pPr marL="82296" indent="0">
              <a:buNone/>
            </a:pPr>
            <a:endParaRPr lang="es-ES" sz="2200" dirty="0">
              <a:solidFill>
                <a:schemeClr val="tx2">
                  <a:lumMod val="75000"/>
                </a:schemeClr>
              </a:solidFill>
            </a:endParaRPr>
          </a:p>
        </p:txBody>
      </p:sp>
    </p:spTree>
    <p:extLst>
      <p:ext uri="{BB962C8B-B14F-4D97-AF65-F5344CB8AC3E}">
        <p14:creationId xmlns:p14="http://schemas.microsoft.com/office/powerpoint/2010/main" val="1172629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196752"/>
            <a:ext cx="8640960" cy="4437112"/>
          </a:xfrm>
        </p:spPr>
        <p:txBody>
          <a:bodyPr>
            <a:normAutofit/>
          </a:bodyPr>
          <a:lstStyle/>
          <a:p>
            <a:pPr marL="82296" indent="0" algn="just">
              <a:buNone/>
            </a:pPr>
            <a:r>
              <a:rPr lang="es-ES" sz="2200" b="1" dirty="0" smtClean="0">
                <a:solidFill>
                  <a:schemeClr val="tx2">
                    <a:lumMod val="75000"/>
                  </a:schemeClr>
                </a:solidFill>
              </a:rPr>
              <a:t>VII</a:t>
            </a:r>
            <a:r>
              <a:rPr lang="es-ES" sz="2200" b="1" dirty="0">
                <a:solidFill>
                  <a:schemeClr val="tx2">
                    <a:lumMod val="75000"/>
                  </a:schemeClr>
                </a:solidFill>
              </a:rPr>
              <a:t>. </a:t>
            </a:r>
            <a:r>
              <a:rPr lang="es-ES" sz="2200" dirty="0">
                <a:solidFill>
                  <a:schemeClr val="tx2">
                    <a:lumMod val="75000"/>
                  </a:schemeClr>
                </a:solidFill>
              </a:rPr>
              <a:t>Los conflictos laborales entre el Instituto Electoral y de </a:t>
            </a:r>
            <a:r>
              <a:rPr lang="es-ES" sz="2200" dirty="0" smtClean="0">
                <a:solidFill>
                  <a:schemeClr val="tx2">
                    <a:lumMod val="75000"/>
                  </a:schemeClr>
                </a:solidFill>
              </a:rPr>
              <a:t>Participación </a:t>
            </a:r>
            <a:r>
              <a:rPr lang="es-ES" sz="2200" dirty="0">
                <a:solidFill>
                  <a:schemeClr val="tx2">
                    <a:lumMod val="75000"/>
                  </a:schemeClr>
                </a:solidFill>
              </a:rPr>
              <a:t>Ciudadana y sus servidores </a:t>
            </a:r>
            <a:r>
              <a:rPr lang="es-ES" sz="2200" dirty="0" smtClean="0">
                <a:solidFill>
                  <a:schemeClr val="tx2">
                    <a:lumMod val="75000"/>
                  </a:schemeClr>
                </a:solidFill>
              </a:rPr>
              <a:t>públicos; </a:t>
            </a:r>
            <a:r>
              <a:rPr lang="es-ES" sz="2200" dirty="0">
                <a:solidFill>
                  <a:schemeClr val="tx2">
                    <a:lumMod val="75000"/>
                  </a:schemeClr>
                </a:solidFill>
              </a:rPr>
              <a:t>con </a:t>
            </a:r>
            <a:r>
              <a:rPr lang="es-ES" sz="2200" dirty="0" smtClean="0">
                <a:solidFill>
                  <a:schemeClr val="tx2">
                    <a:lumMod val="75000"/>
                  </a:schemeClr>
                </a:solidFill>
              </a:rPr>
              <a:t>excepción </a:t>
            </a:r>
            <a:r>
              <a:rPr lang="es-ES" sz="2200" dirty="0">
                <a:solidFill>
                  <a:schemeClr val="tx2">
                    <a:lumMod val="75000"/>
                  </a:schemeClr>
                </a:solidFill>
              </a:rPr>
              <a:t>de aquellos que formen parte del Servicio Profesional Electoral </a:t>
            </a:r>
            <a:r>
              <a:rPr lang="es-ES" sz="2200" dirty="0" smtClean="0">
                <a:solidFill>
                  <a:schemeClr val="tx2">
                    <a:lumMod val="75000"/>
                  </a:schemeClr>
                </a:solidFill>
              </a:rPr>
              <a:t>Nacional, así como </a:t>
            </a:r>
            <a:r>
              <a:rPr lang="es-ES" sz="2200" dirty="0">
                <a:solidFill>
                  <a:schemeClr val="tx2">
                    <a:lumMod val="75000"/>
                  </a:schemeClr>
                </a:solidFill>
              </a:rPr>
              <a:t>los que surjan entre el Tribunal Electoral y sus servidores </a:t>
            </a:r>
            <a:r>
              <a:rPr lang="es-ES" sz="2200" dirty="0" smtClean="0">
                <a:solidFill>
                  <a:schemeClr val="tx2">
                    <a:lumMod val="75000"/>
                  </a:schemeClr>
                </a:solidFill>
              </a:rPr>
              <a:t>públicos, </a:t>
            </a:r>
            <a:r>
              <a:rPr lang="es-ES" sz="2200" dirty="0">
                <a:solidFill>
                  <a:schemeClr val="tx2">
                    <a:lumMod val="75000"/>
                  </a:schemeClr>
                </a:solidFill>
              </a:rPr>
              <a:t>en </a:t>
            </a:r>
            <a:r>
              <a:rPr lang="es-ES" sz="2200" dirty="0" smtClean="0">
                <a:solidFill>
                  <a:schemeClr val="tx2">
                    <a:lumMod val="75000"/>
                  </a:schemeClr>
                </a:solidFill>
              </a:rPr>
              <a:t>términos </a:t>
            </a:r>
            <a:r>
              <a:rPr lang="es-ES" sz="2200" dirty="0">
                <a:solidFill>
                  <a:schemeClr val="tx2">
                    <a:lumMod val="75000"/>
                  </a:schemeClr>
                </a:solidFill>
              </a:rPr>
              <a:t>de las disposiciones </a:t>
            </a:r>
            <a:r>
              <a:rPr lang="es-ES" sz="2200" dirty="0" smtClean="0">
                <a:solidFill>
                  <a:schemeClr val="tx2">
                    <a:lumMod val="75000"/>
                  </a:schemeClr>
                </a:solidFill>
              </a:rPr>
              <a:t>aplicables. </a:t>
            </a:r>
            <a:endParaRPr lang="es-ES" sz="2200" dirty="0">
              <a:solidFill>
                <a:schemeClr val="tx2">
                  <a:lumMod val="75000"/>
                </a:schemeClr>
              </a:solidFill>
            </a:endParaRPr>
          </a:p>
          <a:p>
            <a:pPr marL="82296" indent="0">
              <a:buNone/>
            </a:pPr>
            <a:endParaRPr lang="es-ES" sz="2200" dirty="0" smtClean="0">
              <a:solidFill>
                <a:schemeClr val="tx2">
                  <a:lumMod val="75000"/>
                </a:schemeClr>
              </a:solidFill>
            </a:endParaRPr>
          </a:p>
          <a:p>
            <a:pPr marL="82296" indent="0" algn="just">
              <a:buNone/>
            </a:pPr>
            <a:r>
              <a:rPr lang="es-ES" sz="2200" b="1" dirty="0" smtClean="0">
                <a:solidFill>
                  <a:schemeClr val="tx2">
                    <a:lumMod val="75000"/>
                  </a:schemeClr>
                </a:solidFill>
              </a:rPr>
              <a:t>VIII</a:t>
            </a:r>
            <a:r>
              <a:rPr lang="es-ES" sz="2200" b="1" dirty="0">
                <a:solidFill>
                  <a:schemeClr val="tx2">
                    <a:lumMod val="75000"/>
                  </a:schemeClr>
                </a:solidFill>
              </a:rPr>
              <a:t>. </a:t>
            </a:r>
            <a:r>
              <a:rPr lang="es-ES" sz="2200" dirty="0">
                <a:solidFill>
                  <a:schemeClr val="tx2">
                    <a:lumMod val="75000"/>
                  </a:schemeClr>
                </a:solidFill>
              </a:rPr>
              <a:t>Las impugnaciones que se presenten respecto de la </a:t>
            </a:r>
            <a:r>
              <a:rPr lang="es-ES" sz="2200" dirty="0" smtClean="0">
                <a:solidFill>
                  <a:schemeClr val="tx2">
                    <a:lumMod val="75000"/>
                  </a:schemeClr>
                </a:solidFill>
              </a:rPr>
              <a:t>celebración </a:t>
            </a:r>
            <a:r>
              <a:rPr lang="es-ES" sz="2200" dirty="0">
                <a:solidFill>
                  <a:schemeClr val="tx2">
                    <a:lumMod val="75000"/>
                  </a:schemeClr>
                </a:solidFill>
              </a:rPr>
              <a:t>de consultas populares o la </a:t>
            </a:r>
            <a:r>
              <a:rPr lang="es-ES" sz="2200" dirty="0" smtClean="0">
                <a:solidFill>
                  <a:schemeClr val="tx2">
                    <a:lumMod val="75000"/>
                  </a:schemeClr>
                </a:solidFill>
              </a:rPr>
              <a:t>presentación </a:t>
            </a:r>
            <a:r>
              <a:rPr lang="es-ES" sz="2200" dirty="0">
                <a:solidFill>
                  <a:schemeClr val="tx2">
                    <a:lumMod val="75000"/>
                  </a:schemeClr>
                </a:solidFill>
              </a:rPr>
              <a:t>de iniciativas </a:t>
            </a:r>
            <a:r>
              <a:rPr lang="es-ES" sz="2200" dirty="0" smtClean="0">
                <a:solidFill>
                  <a:schemeClr val="tx2">
                    <a:lumMod val="75000"/>
                  </a:schemeClr>
                </a:solidFill>
              </a:rPr>
              <a:t>ciudadanas.</a:t>
            </a:r>
          </a:p>
          <a:p>
            <a:pPr marL="82296" indent="0" algn="just">
              <a:buNone/>
            </a:pPr>
            <a:endParaRPr lang="es-ES" sz="2200" dirty="0">
              <a:solidFill>
                <a:schemeClr val="tx2">
                  <a:lumMod val="75000"/>
                </a:schemeClr>
              </a:solidFill>
            </a:endParaRPr>
          </a:p>
          <a:p>
            <a:pPr marL="82296" indent="0" algn="just">
              <a:buNone/>
            </a:pPr>
            <a:r>
              <a:rPr lang="es-ES" sz="2200" b="1" dirty="0" smtClean="0">
                <a:solidFill>
                  <a:schemeClr val="tx2">
                    <a:lumMod val="75000"/>
                  </a:schemeClr>
                </a:solidFill>
              </a:rPr>
              <a:t>IX. </a:t>
            </a:r>
            <a:r>
              <a:rPr lang="es-ES" sz="2200" dirty="0" smtClean="0">
                <a:solidFill>
                  <a:schemeClr val="tx2">
                    <a:lumMod val="75000"/>
                  </a:schemeClr>
                </a:solidFill>
              </a:rPr>
              <a:t>Las demás que señale esta Constitución, la Ley Orgánica y demás leyes secundarias y reglamentarias.</a:t>
            </a:r>
          </a:p>
          <a:p>
            <a:pPr marL="82296" indent="0" algn="just">
              <a:buNone/>
            </a:pPr>
            <a:endParaRPr lang="es-ES" sz="2200" dirty="0">
              <a:solidFill>
                <a:schemeClr val="tx2">
                  <a:lumMod val="75000"/>
                </a:schemeClr>
              </a:solidFill>
            </a:endParaRPr>
          </a:p>
        </p:txBody>
      </p:sp>
    </p:spTree>
    <p:extLst>
      <p:ext uri="{BB962C8B-B14F-4D97-AF65-F5344CB8AC3E}">
        <p14:creationId xmlns:p14="http://schemas.microsoft.com/office/powerpoint/2010/main" val="1750338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2060848"/>
            <a:ext cx="8712968" cy="3816429"/>
          </a:xfrm>
          <a:prstGeom prst="rect">
            <a:avLst/>
          </a:prstGeom>
        </p:spPr>
        <p:txBody>
          <a:bodyPr wrap="square">
            <a:spAutoFit/>
          </a:bodyPr>
          <a:lstStyle/>
          <a:p>
            <a:pPr algn="just"/>
            <a:r>
              <a:rPr lang="es-MX" sz="2200" dirty="0" smtClean="0">
                <a:solidFill>
                  <a:schemeClr val="tx2"/>
                </a:solidFill>
              </a:rPr>
              <a:t>Que </a:t>
            </a:r>
            <a:r>
              <a:rPr lang="es-MX" sz="2200" dirty="0">
                <a:solidFill>
                  <a:schemeClr val="tx2"/>
                </a:solidFill>
              </a:rPr>
              <a:t>todos los actos y resoluciones de las autoridades electorales se sujeten invariablemente a los principios de constitucionalidad y legalidad, dando certeza a los distintos actos y etapas de los procesos electorales, garantizando la protección de los derechos político - electorales de los ciudadanos</a:t>
            </a:r>
            <a:r>
              <a:rPr lang="es-MX" sz="2200" dirty="0" smtClean="0">
                <a:solidFill>
                  <a:schemeClr val="tx2"/>
                </a:solidFill>
              </a:rPr>
              <a:t>.</a:t>
            </a:r>
          </a:p>
          <a:p>
            <a:pPr algn="just"/>
            <a:endParaRPr lang="es-MX" sz="2200" dirty="0">
              <a:solidFill>
                <a:schemeClr val="tx2"/>
              </a:solidFill>
            </a:endParaRPr>
          </a:p>
          <a:p>
            <a:pPr algn="just"/>
            <a:r>
              <a:rPr lang="es-MX" sz="2200" dirty="0" smtClean="0">
                <a:solidFill>
                  <a:schemeClr val="tx2"/>
                </a:solidFill>
              </a:rPr>
              <a:t>Características:</a:t>
            </a:r>
          </a:p>
          <a:p>
            <a:pPr algn="just"/>
            <a:r>
              <a:rPr lang="es-MX" sz="2200" dirty="0" smtClean="0">
                <a:solidFill>
                  <a:schemeClr val="tx2"/>
                </a:solidFill>
              </a:rPr>
              <a:t> </a:t>
            </a:r>
          </a:p>
          <a:p>
            <a:pPr algn="just"/>
            <a:r>
              <a:rPr lang="es-MX" sz="2200" dirty="0" smtClean="0">
                <a:solidFill>
                  <a:schemeClr val="tx2"/>
                </a:solidFill>
              </a:rPr>
              <a:t>-Ausencia de efectos suspensivos sobre el acto o resolución impugnados.</a:t>
            </a:r>
          </a:p>
          <a:p>
            <a:pPr algn="just"/>
            <a:r>
              <a:rPr lang="es-MX" sz="2200" dirty="0" smtClean="0">
                <a:solidFill>
                  <a:schemeClr val="tx2"/>
                </a:solidFill>
              </a:rPr>
              <a:t>-Plenitud de jurisdicción conferida al Tribunal Electoral para la resolución de los asuntos de su competencia.</a:t>
            </a:r>
          </a:p>
        </p:txBody>
      </p:sp>
      <p:sp>
        <p:nvSpPr>
          <p:cNvPr id="6" name="5 CuadroTexto"/>
          <p:cNvSpPr txBox="1"/>
          <p:nvPr/>
        </p:nvSpPr>
        <p:spPr>
          <a:xfrm>
            <a:off x="899592" y="911622"/>
            <a:ext cx="7344816" cy="1077218"/>
          </a:xfrm>
          <a:prstGeom prst="rect">
            <a:avLst/>
          </a:prstGeom>
          <a:noFill/>
        </p:spPr>
        <p:txBody>
          <a:bodyPr wrap="square" rtlCol="0">
            <a:spAutoFit/>
          </a:bodyPr>
          <a:lstStyle/>
          <a:p>
            <a:pPr algn="ctr"/>
            <a:r>
              <a:rPr lang="es-MX" sz="3200" b="1" dirty="0" smtClean="0">
                <a:solidFill>
                  <a:schemeClr val="tx2">
                    <a:lumMod val="75000"/>
                  </a:schemeClr>
                </a:solidFill>
              </a:rPr>
              <a:t>MEDIOS DE IMPUGNACIÓN EN MATERIA ELECTORAL </a:t>
            </a:r>
            <a:endParaRPr lang="es-MX" sz="3200" b="1" dirty="0">
              <a:solidFill>
                <a:schemeClr val="tx2">
                  <a:lumMod val="75000"/>
                </a:schemeClr>
              </a:solidFill>
            </a:endParaRPr>
          </a:p>
        </p:txBody>
      </p:sp>
    </p:spTree>
    <p:extLst>
      <p:ext uri="{BB962C8B-B14F-4D97-AF65-F5344CB8AC3E}">
        <p14:creationId xmlns:p14="http://schemas.microsoft.com/office/powerpoint/2010/main" val="381797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457200" y="1927373"/>
            <a:ext cx="8229600" cy="4525963"/>
          </a:xfrm>
        </p:spPr>
        <p:txBody>
          <a:bodyPr>
            <a:normAutofit fontScale="97500"/>
          </a:bodyPr>
          <a:lstStyle/>
          <a:p>
            <a:pPr marL="0" indent="0" algn="ctr">
              <a:buNone/>
            </a:pPr>
            <a:r>
              <a:rPr lang="es-ES_tradnl" sz="2200" b="1" dirty="0" smtClean="0">
                <a:solidFill>
                  <a:schemeClr val="tx2">
                    <a:lumMod val="75000"/>
                  </a:schemeClr>
                </a:solidFill>
                <a:effectLst/>
              </a:rPr>
              <a:t/>
            </a:r>
            <a:br>
              <a:rPr lang="es-ES_tradnl" sz="2200" b="1" dirty="0" smtClean="0">
                <a:solidFill>
                  <a:schemeClr val="tx2">
                    <a:lumMod val="75000"/>
                  </a:schemeClr>
                </a:solidFill>
                <a:effectLst/>
              </a:rPr>
            </a:br>
            <a:r>
              <a:rPr lang="es-ES_tradnl" sz="2200" b="1" dirty="0">
                <a:solidFill>
                  <a:schemeClr val="tx2">
                    <a:lumMod val="75000"/>
                  </a:schemeClr>
                </a:solidFill>
                <a:effectLst/>
              </a:rPr>
              <a:t/>
            </a:r>
            <a:br>
              <a:rPr lang="es-ES_tradnl" sz="2200" b="1" dirty="0">
                <a:solidFill>
                  <a:schemeClr val="tx2">
                    <a:lumMod val="75000"/>
                  </a:schemeClr>
                </a:solidFill>
                <a:effectLst/>
              </a:rPr>
            </a:br>
            <a:r>
              <a:rPr lang="es-ES_tradnl" sz="4900" b="1" dirty="0" smtClean="0">
                <a:solidFill>
                  <a:schemeClr val="tx2">
                    <a:lumMod val="75000"/>
                  </a:schemeClr>
                </a:solidFill>
                <a:effectLst/>
              </a:rPr>
              <a:t>ANTECEDENTES</a:t>
            </a:r>
            <a:endParaRPr lang="es-ES" sz="4900" dirty="0">
              <a:solidFill>
                <a:schemeClr val="tx2">
                  <a:lumMod val="75000"/>
                </a:schemeClr>
              </a:solidFill>
            </a:endParaRPr>
          </a:p>
        </p:txBody>
      </p:sp>
    </p:spTree>
    <p:extLst>
      <p:ext uri="{BB962C8B-B14F-4D97-AF65-F5344CB8AC3E}">
        <p14:creationId xmlns:p14="http://schemas.microsoft.com/office/powerpoint/2010/main" val="572628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4016" y="937417"/>
            <a:ext cx="9468544" cy="477054"/>
          </a:xfrm>
          <a:prstGeom prst="rect">
            <a:avLst/>
          </a:prstGeom>
        </p:spPr>
        <p:txBody>
          <a:bodyPr wrap="square">
            <a:spAutoFit/>
          </a:bodyPr>
          <a:lstStyle/>
          <a:p>
            <a:pPr algn="ctr"/>
            <a:r>
              <a:rPr lang="es-MX" sz="2450" b="1" dirty="0" smtClean="0">
                <a:solidFill>
                  <a:schemeClr val="tx2">
                    <a:lumMod val="75000"/>
                  </a:schemeClr>
                </a:solidFill>
              </a:rPr>
              <a:t>MEDIOS DE IMPUGNACIÓN  COMPETENCIA DEL TRIBUNAL ELECTORAL</a:t>
            </a:r>
            <a:endParaRPr lang="es-MX" sz="2450" dirty="0">
              <a:solidFill>
                <a:schemeClr val="tx2">
                  <a:lumMod val="75000"/>
                </a:schemeClr>
              </a:solidFill>
            </a:endParaRPr>
          </a:p>
        </p:txBody>
      </p:sp>
      <p:sp>
        <p:nvSpPr>
          <p:cNvPr id="12" name="11 Rectángulo"/>
          <p:cNvSpPr/>
          <p:nvPr/>
        </p:nvSpPr>
        <p:spPr>
          <a:xfrm>
            <a:off x="683568" y="3356992"/>
            <a:ext cx="1152128" cy="369332"/>
          </a:xfrm>
          <a:prstGeom prst="rect">
            <a:avLst/>
          </a:prstGeom>
        </p:spPr>
        <p:txBody>
          <a:bodyPr wrap="square">
            <a:spAutoFit/>
          </a:bodyPr>
          <a:lstStyle/>
          <a:p>
            <a:r>
              <a:rPr lang="es-MX" b="1" dirty="0" smtClean="0">
                <a:solidFill>
                  <a:schemeClr val="tx2"/>
                </a:solidFill>
              </a:rPr>
              <a:t>RESUELVE</a:t>
            </a:r>
            <a:endParaRPr lang="es-MX" dirty="0">
              <a:solidFill>
                <a:schemeClr val="tx2"/>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549453195"/>
              </p:ext>
            </p:extLst>
          </p:nvPr>
        </p:nvGraphicFramePr>
        <p:xfrm>
          <a:off x="1979712" y="1561792"/>
          <a:ext cx="5544616" cy="4387488"/>
        </p:xfrm>
        <a:graphic>
          <a:graphicData uri="http://schemas.openxmlformats.org/drawingml/2006/table">
            <a:tbl>
              <a:tblPr firstRow="1" bandRow="1">
                <a:tableStyleId>{5C22544A-7EE6-4342-B048-85BDC9FD1C3A}</a:tableStyleId>
              </a:tblPr>
              <a:tblGrid>
                <a:gridCol w="1440160"/>
                <a:gridCol w="410445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rPr>
                        <a:t>ACRÓNIMO</a:t>
                      </a:r>
                    </a:p>
                  </a:txBody>
                  <a:tcP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tx1"/>
                          </a:solidFill>
                        </a:rPr>
                        <a:t>DENOMINACIÓN LEGAL</a:t>
                      </a:r>
                      <a:endParaRPr lang="es-MX" sz="2000" dirty="0" smtClean="0">
                        <a:solidFill>
                          <a:schemeClr val="tx1"/>
                        </a:solidFill>
                      </a:endParaRPr>
                    </a:p>
                  </a:txBody>
                  <a:tcPr>
                    <a:solidFill>
                      <a:schemeClr val="tx2"/>
                    </a:solidFill>
                  </a:tcPr>
                </a:tc>
              </a:tr>
              <a:tr h="6530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MX" sz="2000" b="1" u="none" strike="noStrike" dirty="0">
                          <a:effectLst/>
                        </a:rPr>
                        <a:t>(</a:t>
                      </a:r>
                      <a:r>
                        <a:rPr lang="es-MX" sz="2000" b="1" u="none" strike="noStrike" dirty="0" smtClean="0">
                          <a:effectLst/>
                        </a:rPr>
                        <a:t>JDC)</a:t>
                      </a:r>
                      <a:endParaRPr lang="es-MX" sz="2000" b="1" i="0" u="none" strike="noStrike" dirty="0">
                        <a:solidFill>
                          <a:srgbClr val="000000"/>
                        </a:solidFill>
                        <a:effectLst/>
                        <a:latin typeface="Calibri"/>
                      </a:endParaRPr>
                    </a:p>
                  </a:txBody>
                  <a:tcPr marL="4644" marR="4644" marT="4644"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u="none" strike="noStrike" dirty="0" smtClean="0">
                          <a:effectLst/>
                        </a:rPr>
                        <a:t>Juicio para la protección de los derechos político Electorales del Ciudadano.</a:t>
                      </a:r>
                      <a:endParaRPr lang="es-MX" sz="1800" b="1" i="0" u="none" strike="noStrike" dirty="0" smtClean="0">
                        <a:solidFill>
                          <a:srgbClr val="000000"/>
                        </a:solidFill>
                        <a:effectLst/>
                        <a:latin typeface="+mn-lt"/>
                      </a:endParaRPr>
                    </a:p>
                  </a:txBody>
                  <a:tcPr/>
                </a:tc>
              </a:tr>
              <a:tr h="3867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MX" sz="2000" b="1" u="none" strike="noStrike" dirty="0">
                          <a:effectLst/>
                        </a:rPr>
                        <a:t>(AP</a:t>
                      </a:r>
                      <a:r>
                        <a:rPr lang="es-MX" sz="2000" b="1" u="none" strike="noStrike" dirty="0" smtClean="0">
                          <a:effectLst/>
                        </a:rPr>
                        <a:t>)</a:t>
                      </a:r>
                      <a:endParaRPr lang="es-MX" sz="2000" b="1" i="0" u="none" strike="noStrike" dirty="0">
                        <a:solidFill>
                          <a:srgbClr val="000000"/>
                        </a:solidFill>
                        <a:effectLst/>
                        <a:latin typeface="Calibri"/>
                      </a:endParaRPr>
                    </a:p>
                  </a:txBody>
                  <a:tcPr marL="4644" marR="4644" marT="4644"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u="none" strike="noStrike" dirty="0" smtClean="0">
                          <a:effectLst/>
                        </a:rPr>
                        <a:t>Juicio de Apelación</a:t>
                      </a:r>
                      <a:endParaRPr lang="es-MX" sz="1800" b="1" i="0" u="none" strike="noStrike" dirty="0" smtClean="0">
                        <a:solidFill>
                          <a:srgbClr val="000000"/>
                        </a:solidFill>
                        <a:effectLst/>
                        <a:latin typeface="+mn-lt"/>
                      </a:endParaRPr>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MX" sz="2000" b="1" u="none" strike="noStrike" dirty="0">
                          <a:effectLst/>
                        </a:rPr>
                        <a:t>(JI</a:t>
                      </a:r>
                      <a:r>
                        <a:rPr lang="es-MX" sz="2000" b="1" u="none" strike="noStrike" dirty="0" smtClean="0">
                          <a:effectLst/>
                        </a:rPr>
                        <a:t>)</a:t>
                      </a:r>
                      <a:endParaRPr lang="es-MX" sz="2000" b="1" i="0" u="none" strike="noStrike" dirty="0">
                        <a:solidFill>
                          <a:srgbClr val="000000"/>
                        </a:solidFill>
                        <a:effectLst/>
                        <a:latin typeface="Calibri"/>
                      </a:endParaRPr>
                    </a:p>
                  </a:txBody>
                  <a:tcPr marL="4644" marR="4644" marT="4644"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u="none" strike="noStrike" dirty="0" smtClean="0">
                          <a:effectLst/>
                        </a:rPr>
                        <a:t>Juicio de Inconformidad</a:t>
                      </a:r>
                      <a:endParaRPr lang="es-MX" sz="1800" b="1" i="0" u="none" strike="noStrike" dirty="0" smtClean="0">
                        <a:solidFill>
                          <a:srgbClr val="000000"/>
                        </a:solidFill>
                        <a:effectLst/>
                        <a:latin typeface="+mn-lt"/>
                      </a:endParaRPr>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MX" sz="2000" b="1" u="none" strike="noStrike" dirty="0">
                          <a:effectLst/>
                        </a:rPr>
                        <a:t>(JE</a:t>
                      </a:r>
                      <a:r>
                        <a:rPr lang="es-MX" sz="2000" b="1" u="none" strike="noStrike" dirty="0" smtClean="0">
                          <a:effectLst/>
                        </a:rPr>
                        <a:t>)</a:t>
                      </a:r>
                      <a:endParaRPr lang="es-MX" sz="2000" b="1" i="0" u="none" strike="noStrike" dirty="0">
                        <a:solidFill>
                          <a:srgbClr val="000000"/>
                        </a:solidFill>
                        <a:effectLst/>
                        <a:latin typeface="Calibri"/>
                      </a:endParaRPr>
                    </a:p>
                  </a:txBody>
                  <a:tcPr marL="4644" marR="4644" marT="4644" marB="0" anchor="b"/>
                </a:tc>
                <a:tc>
                  <a:txBody>
                    <a:bodyPr/>
                    <a:lstStyle/>
                    <a:p>
                      <a:r>
                        <a:rPr lang="es-MX" sz="1800" b="1" u="none" strike="noStrike" dirty="0" smtClean="0">
                          <a:effectLst/>
                        </a:rPr>
                        <a:t>Juicio Electoral</a:t>
                      </a:r>
                      <a:endParaRPr lang="es-MX" b="1" dirty="0"/>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MX" sz="2000" b="1" u="none" strike="noStrike" dirty="0">
                          <a:effectLst/>
                        </a:rPr>
                        <a:t>(JLT</a:t>
                      </a:r>
                      <a:r>
                        <a:rPr lang="es-MX" sz="2000" b="1" u="none" strike="noStrike" dirty="0" smtClean="0">
                          <a:effectLst/>
                        </a:rPr>
                        <a:t>)</a:t>
                      </a:r>
                      <a:endParaRPr lang="es-MX" sz="2000" b="1" i="0" u="none" strike="noStrike" dirty="0">
                        <a:solidFill>
                          <a:srgbClr val="000000"/>
                        </a:solidFill>
                        <a:effectLst/>
                        <a:latin typeface="Calibri"/>
                      </a:endParaRPr>
                    </a:p>
                  </a:txBody>
                  <a:tcPr marL="4644" marR="4644" marT="4644" marB="0" anchor="b"/>
                </a:tc>
                <a:tc>
                  <a:txBody>
                    <a:bodyPr/>
                    <a:lstStyle/>
                    <a:p>
                      <a:r>
                        <a:rPr lang="es-MX" sz="1800" b="1" u="none" strike="noStrike" dirty="0" smtClean="0">
                          <a:effectLst/>
                        </a:rPr>
                        <a:t>Juicio Laboral</a:t>
                      </a:r>
                      <a:endParaRPr lang="es-MX" b="1" dirty="0"/>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MX" sz="2000" b="1" u="none" strike="noStrike" dirty="0">
                          <a:effectLst/>
                        </a:rPr>
                        <a:t>(AG</a:t>
                      </a:r>
                      <a:r>
                        <a:rPr lang="es-MX" sz="2000" b="1" u="none" strike="noStrike" dirty="0" smtClean="0">
                          <a:effectLst/>
                        </a:rPr>
                        <a:t>)</a:t>
                      </a:r>
                      <a:endParaRPr lang="es-MX" sz="2000" b="1" i="0" u="none" strike="noStrike" dirty="0">
                        <a:solidFill>
                          <a:srgbClr val="000000"/>
                        </a:solidFill>
                        <a:effectLst/>
                        <a:latin typeface="Calibri"/>
                      </a:endParaRPr>
                    </a:p>
                  </a:txBody>
                  <a:tcPr marL="4644" marR="4644" marT="4644" marB="0" anchor="b"/>
                </a:tc>
                <a:tc>
                  <a:txBody>
                    <a:bodyPr/>
                    <a:lstStyle/>
                    <a:p>
                      <a:r>
                        <a:rPr lang="es-MX" sz="1800" b="1" u="none" strike="noStrike" dirty="0" smtClean="0">
                          <a:effectLst/>
                        </a:rPr>
                        <a:t>Asuntos Generales</a:t>
                      </a:r>
                      <a:endParaRPr lang="es-MX" b="1" dirty="0"/>
                    </a:p>
                  </a:txBody>
                  <a:tcPr/>
                </a:tc>
              </a:tr>
              <a:tr h="2982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MX" sz="2000" b="1" u="none" strike="noStrike" dirty="0">
                          <a:effectLst/>
                        </a:rPr>
                        <a:t>(IIS</a:t>
                      </a:r>
                      <a:r>
                        <a:rPr lang="es-MX" sz="2000" b="1" u="none" strike="noStrike" dirty="0" smtClean="0">
                          <a:effectLst/>
                        </a:rPr>
                        <a:t>)</a:t>
                      </a:r>
                      <a:endParaRPr lang="es-MX" sz="2000" b="1" i="0" u="none" strike="noStrike" dirty="0">
                        <a:solidFill>
                          <a:srgbClr val="000000"/>
                        </a:solidFill>
                        <a:effectLst/>
                        <a:latin typeface="Calibri"/>
                      </a:endParaRPr>
                    </a:p>
                  </a:txBody>
                  <a:tcPr marL="4644" marR="4644" marT="4644"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u="none" strike="noStrike" dirty="0" smtClean="0">
                          <a:effectLst/>
                        </a:rPr>
                        <a:t>Incidente de Inejecución de Sentencia</a:t>
                      </a:r>
                      <a:endParaRPr lang="es-MX" sz="1800" b="1" i="0" u="none" strike="noStrike" dirty="0" smtClean="0">
                        <a:solidFill>
                          <a:srgbClr val="000000"/>
                        </a:solidFill>
                        <a:effectLst/>
                        <a:latin typeface="+mn-lt"/>
                      </a:endParaRPr>
                    </a:p>
                  </a:txBody>
                  <a:tcPr/>
                </a:tc>
              </a:tr>
              <a:tr h="3600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MX" sz="2000" b="1" u="none" strike="noStrike" dirty="0">
                          <a:effectLst/>
                        </a:rPr>
                        <a:t>(IAS</a:t>
                      </a:r>
                      <a:r>
                        <a:rPr lang="es-MX" sz="2000" b="1" u="none" strike="noStrike" dirty="0" smtClean="0">
                          <a:effectLst/>
                        </a:rPr>
                        <a:t>)</a:t>
                      </a:r>
                      <a:endParaRPr lang="es-MX" sz="2000" b="1" i="0" u="none" strike="noStrike" dirty="0">
                        <a:solidFill>
                          <a:srgbClr val="000000"/>
                        </a:solidFill>
                        <a:effectLst/>
                        <a:latin typeface="Calibri"/>
                      </a:endParaRPr>
                    </a:p>
                  </a:txBody>
                  <a:tcPr marL="4644" marR="4644" marT="4644"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u="none" strike="noStrike" dirty="0" smtClean="0">
                          <a:effectLst/>
                        </a:rPr>
                        <a:t>Incidente de Aclaración de Sentencia</a:t>
                      </a:r>
                      <a:endParaRPr lang="es-MX" sz="1800" b="1" i="0" u="none" strike="noStrike" dirty="0" smtClean="0">
                        <a:solidFill>
                          <a:srgbClr val="000000"/>
                        </a:solidFill>
                        <a:effectLst/>
                        <a:latin typeface="+mn-lt"/>
                      </a:endParaRPr>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MX" sz="2000" b="1" u="none" strike="noStrike" dirty="0">
                          <a:effectLst/>
                        </a:rPr>
                        <a:t>(CD</a:t>
                      </a:r>
                      <a:r>
                        <a:rPr lang="es-MX" sz="2000" b="1" u="none" strike="noStrike" dirty="0" smtClean="0">
                          <a:effectLst/>
                        </a:rPr>
                        <a:t>)</a:t>
                      </a:r>
                      <a:endParaRPr lang="es-MX" sz="2000" b="1" i="0" u="none" strike="noStrike" dirty="0">
                        <a:solidFill>
                          <a:srgbClr val="000000"/>
                        </a:solidFill>
                        <a:effectLst/>
                        <a:latin typeface="Calibri"/>
                      </a:endParaRPr>
                    </a:p>
                  </a:txBody>
                  <a:tcPr marL="4644" marR="4644" marT="4644" marB="0" anchor="b"/>
                </a:tc>
                <a:tc>
                  <a:txBody>
                    <a:bodyPr/>
                    <a:lstStyle/>
                    <a:p>
                      <a:r>
                        <a:rPr lang="es-MX" sz="1800" b="1" u="none" strike="noStrike" dirty="0" smtClean="0">
                          <a:effectLst/>
                        </a:rPr>
                        <a:t>Cuadernillos Diversos</a:t>
                      </a:r>
                      <a:endParaRPr lang="es-MX" b="1" dirty="0"/>
                    </a:p>
                  </a:txBody>
                  <a:tcPr/>
                </a:tc>
              </a:tr>
              <a:tr h="1989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MX" sz="2000" b="1" u="none" strike="noStrike" dirty="0">
                          <a:effectLst/>
                        </a:rPr>
                        <a:t>(CA</a:t>
                      </a:r>
                      <a:r>
                        <a:rPr lang="es-MX" sz="2000" b="1" u="none" strike="noStrike" dirty="0" smtClean="0">
                          <a:effectLst/>
                        </a:rPr>
                        <a:t>)</a:t>
                      </a:r>
                      <a:endParaRPr lang="es-MX" sz="2000" b="1" i="0" u="none" strike="noStrike" dirty="0">
                        <a:solidFill>
                          <a:srgbClr val="000000"/>
                        </a:solidFill>
                        <a:effectLst/>
                        <a:latin typeface="Calibri"/>
                      </a:endParaRPr>
                    </a:p>
                  </a:txBody>
                  <a:tcPr marL="4644" marR="4644" marT="4644"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u="none" strike="noStrike" dirty="0" smtClean="0">
                          <a:effectLst/>
                        </a:rPr>
                        <a:t>Cuadernillo de Antecedentes</a:t>
                      </a:r>
                      <a:endParaRPr lang="es-MX" sz="1800" b="1" i="0" u="none" strike="noStrike" dirty="0" smtClean="0">
                        <a:solidFill>
                          <a:srgbClr val="000000"/>
                        </a:solidFill>
                        <a:effectLst/>
                        <a:latin typeface="+mn-lt"/>
                      </a:endParaRPr>
                    </a:p>
                  </a:txBody>
                  <a:tcPr/>
                </a:tc>
              </a:tr>
            </a:tbl>
          </a:graphicData>
        </a:graphic>
      </p:graphicFrame>
    </p:spTree>
    <p:extLst>
      <p:ext uri="{BB962C8B-B14F-4D97-AF65-F5344CB8AC3E}">
        <p14:creationId xmlns:p14="http://schemas.microsoft.com/office/powerpoint/2010/main" val="828624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95536" y="1556792"/>
            <a:ext cx="8640960" cy="1200329"/>
          </a:xfrm>
          <a:prstGeom prst="rect">
            <a:avLst/>
          </a:prstGeom>
        </p:spPr>
        <p:txBody>
          <a:bodyPr wrap="square">
            <a:spAutoFit/>
          </a:bodyPr>
          <a:lstStyle/>
          <a:p>
            <a:pPr algn="just"/>
            <a:r>
              <a:rPr lang="es-MX" sz="2400" dirty="0" smtClean="0">
                <a:solidFill>
                  <a:schemeClr val="tx2"/>
                </a:solidFill>
              </a:rPr>
              <a:t>El </a:t>
            </a:r>
            <a:r>
              <a:rPr lang="es-MX" sz="2400" dirty="0">
                <a:solidFill>
                  <a:schemeClr val="tx2"/>
                </a:solidFill>
              </a:rPr>
              <a:t>Tribunal Electoral al conocer y resolver los medios de impugnación será garante de que los actos o resoluciones se sujeten a los siguientes principios:</a:t>
            </a:r>
          </a:p>
        </p:txBody>
      </p:sp>
      <p:sp>
        <p:nvSpPr>
          <p:cNvPr id="9" name="8 CuadroTexto"/>
          <p:cNvSpPr txBox="1"/>
          <p:nvPr/>
        </p:nvSpPr>
        <p:spPr>
          <a:xfrm>
            <a:off x="1288085" y="908720"/>
            <a:ext cx="6768752" cy="584775"/>
          </a:xfrm>
          <a:prstGeom prst="rect">
            <a:avLst/>
          </a:prstGeom>
          <a:noFill/>
        </p:spPr>
        <p:txBody>
          <a:bodyPr wrap="square" rtlCol="0">
            <a:spAutoFit/>
          </a:bodyPr>
          <a:lstStyle/>
          <a:p>
            <a:pPr algn="ctr"/>
            <a:r>
              <a:rPr lang="es-MX" sz="3200" b="1" dirty="0" smtClean="0">
                <a:solidFill>
                  <a:schemeClr val="tx2">
                    <a:lumMod val="75000"/>
                  </a:schemeClr>
                </a:solidFill>
              </a:rPr>
              <a:t>PRINCIPIOS EN LA SENTENCIA</a:t>
            </a:r>
          </a:p>
        </p:txBody>
      </p:sp>
      <p:sp>
        <p:nvSpPr>
          <p:cNvPr id="19" name="object 17"/>
          <p:cNvSpPr txBox="1"/>
          <p:nvPr/>
        </p:nvSpPr>
        <p:spPr>
          <a:xfrm>
            <a:off x="4240413" y="4619459"/>
            <a:ext cx="1872208" cy="249701"/>
          </a:xfrm>
          <a:prstGeom prst="rect">
            <a:avLst/>
          </a:prstGeom>
        </p:spPr>
        <p:txBody>
          <a:bodyPr vert="horz" wrap="square" lIns="0" tIns="0" rIns="0" bIns="0" rtlCol="0">
            <a:noAutofit/>
          </a:bodyPr>
          <a:lstStyle/>
          <a:p>
            <a:pPr marL="217170">
              <a:lnSpc>
                <a:spcPct val="100000"/>
              </a:lnSpc>
            </a:pPr>
            <a:r>
              <a:rPr lang="es-MX" sz="2000" b="1" dirty="0" smtClean="0">
                <a:solidFill>
                  <a:schemeClr val="tx2">
                    <a:lumMod val="75000"/>
                  </a:schemeClr>
                </a:solidFill>
                <a:latin typeface="Garamond"/>
                <a:cs typeface="Garamond"/>
              </a:rPr>
              <a:t>LE</a:t>
            </a:r>
            <a:r>
              <a:rPr lang="es-MX" sz="2000" b="1" spc="40" dirty="0" smtClean="0">
                <a:solidFill>
                  <a:schemeClr val="tx2">
                    <a:lumMod val="75000"/>
                  </a:schemeClr>
                </a:solidFill>
                <a:latin typeface="Garamond"/>
                <a:cs typeface="Garamond"/>
              </a:rPr>
              <a:t>G</a:t>
            </a:r>
            <a:r>
              <a:rPr lang="es-MX" sz="2000" b="1" spc="0" dirty="0" smtClean="0">
                <a:solidFill>
                  <a:schemeClr val="tx2">
                    <a:lumMod val="75000"/>
                  </a:schemeClr>
                </a:solidFill>
                <a:latin typeface="Garamond"/>
                <a:cs typeface="Garamond"/>
              </a:rPr>
              <a:t>ALIDAD</a:t>
            </a:r>
            <a:endParaRPr lang="es-MX" sz="2000" b="1" dirty="0" smtClean="0">
              <a:solidFill>
                <a:schemeClr val="tx2">
                  <a:lumMod val="75000"/>
                </a:schemeClr>
              </a:solidFill>
              <a:latin typeface="Garamond"/>
              <a:cs typeface="Garamond"/>
            </a:endParaRPr>
          </a:p>
          <a:p>
            <a:pPr>
              <a:lnSpc>
                <a:spcPts val="800"/>
              </a:lnSpc>
              <a:spcBef>
                <a:spcPts val="3"/>
              </a:spcBef>
            </a:pPr>
            <a:endParaRPr sz="800" dirty="0">
              <a:solidFill>
                <a:schemeClr val="tx2">
                  <a:lumMod val="75000"/>
                </a:schemeClr>
              </a:solidFill>
            </a:endParaRPr>
          </a:p>
          <a:p>
            <a:pPr>
              <a:lnSpc>
                <a:spcPts val="1000"/>
              </a:lnSpc>
            </a:pPr>
            <a:endParaRPr sz="1000" dirty="0">
              <a:solidFill>
                <a:schemeClr val="tx2">
                  <a:lumMod val="75000"/>
                </a:schemeClr>
              </a:solidFill>
            </a:endParaRPr>
          </a:p>
        </p:txBody>
      </p:sp>
      <p:sp>
        <p:nvSpPr>
          <p:cNvPr id="21" name="object 18"/>
          <p:cNvSpPr txBox="1"/>
          <p:nvPr/>
        </p:nvSpPr>
        <p:spPr>
          <a:xfrm>
            <a:off x="4447388" y="3861048"/>
            <a:ext cx="1665233" cy="368521"/>
          </a:xfrm>
          <a:prstGeom prst="rect">
            <a:avLst/>
          </a:prstGeom>
        </p:spPr>
        <p:txBody>
          <a:bodyPr vert="horz" wrap="square" lIns="0" tIns="0" rIns="0" bIns="0" rtlCol="0">
            <a:noAutofit/>
          </a:bodyPr>
          <a:lstStyle/>
          <a:p>
            <a:pPr marL="12700">
              <a:lnSpc>
                <a:spcPct val="100000"/>
              </a:lnSpc>
            </a:pPr>
            <a:r>
              <a:rPr lang="es-MX" sz="2000" b="1" dirty="0" smtClean="0">
                <a:solidFill>
                  <a:schemeClr val="tx2">
                    <a:lumMod val="75000"/>
                  </a:schemeClr>
                </a:solidFill>
                <a:latin typeface="Garamond"/>
                <a:cs typeface="Garamond"/>
              </a:rPr>
              <a:t>CE</a:t>
            </a:r>
            <a:r>
              <a:rPr lang="es-MX" sz="2000" b="1" spc="40" dirty="0" smtClean="0">
                <a:solidFill>
                  <a:schemeClr val="tx2">
                    <a:lumMod val="75000"/>
                  </a:schemeClr>
                </a:solidFill>
                <a:latin typeface="Garamond"/>
                <a:cs typeface="Garamond"/>
              </a:rPr>
              <a:t>R</a:t>
            </a:r>
            <a:r>
              <a:rPr lang="es-MX" sz="2000" b="1" spc="0" dirty="0" smtClean="0">
                <a:solidFill>
                  <a:schemeClr val="tx2">
                    <a:lumMod val="75000"/>
                  </a:schemeClr>
                </a:solidFill>
                <a:latin typeface="Garamond"/>
                <a:cs typeface="Garamond"/>
              </a:rPr>
              <a:t>T</a:t>
            </a:r>
            <a:r>
              <a:rPr lang="es-MX" sz="2000" b="1" spc="5" dirty="0" smtClean="0">
                <a:solidFill>
                  <a:schemeClr val="tx2">
                    <a:lumMod val="75000"/>
                  </a:schemeClr>
                </a:solidFill>
                <a:latin typeface="Garamond"/>
                <a:cs typeface="Garamond"/>
              </a:rPr>
              <a:t>E</a:t>
            </a:r>
            <a:r>
              <a:rPr lang="es-MX" sz="2000" b="1" spc="0" dirty="0" smtClean="0">
                <a:solidFill>
                  <a:schemeClr val="tx2">
                    <a:lumMod val="75000"/>
                  </a:schemeClr>
                </a:solidFill>
                <a:latin typeface="Garamond"/>
                <a:cs typeface="Garamond"/>
              </a:rPr>
              <a:t>ZA</a:t>
            </a:r>
            <a:endParaRPr lang="es-MX" sz="2000" b="1" dirty="0">
              <a:solidFill>
                <a:schemeClr val="tx2">
                  <a:lumMod val="75000"/>
                </a:schemeClr>
              </a:solidFill>
              <a:latin typeface="Garamond"/>
              <a:cs typeface="Garamond"/>
            </a:endParaRPr>
          </a:p>
        </p:txBody>
      </p:sp>
      <p:sp>
        <p:nvSpPr>
          <p:cNvPr id="24" name="object 19"/>
          <p:cNvSpPr txBox="1"/>
          <p:nvPr/>
        </p:nvSpPr>
        <p:spPr>
          <a:xfrm>
            <a:off x="4384428" y="3080912"/>
            <a:ext cx="2491827" cy="276080"/>
          </a:xfrm>
          <a:prstGeom prst="rect">
            <a:avLst/>
          </a:prstGeom>
        </p:spPr>
        <p:txBody>
          <a:bodyPr vert="horz" wrap="square" lIns="0" tIns="0" rIns="0" bIns="0" rtlCol="0">
            <a:noAutofit/>
          </a:bodyPr>
          <a:lstStyle/>
          <a:p>
            <a:pPr marL="12700">
              <a:lnSpc>
                <a:spcPct val="100000"/>
              </a:lnSpc>
            </a:pPr>
            <a:r>
              <a:rPr lang="es-MX" sz="2000" b="1" dirty="0" smtClean="0">
                <a:solidFill>
                  <a:schemeClr val="tx2">
                    <a:lumMod val="75000"/>
                  </a:schemeClr>
                </a:solidFill>
                <a:latin typeface="Garamond"/>
                <a:cs typeface="Garamond"/>
              </a:rPr>
              <a:t>D</a:t>
            </a:r>
            <a:r>
              <a:rPr lang="es-MX" sz="2000" b="1" spc="5" dirty="0" smtClean="0">
                <a:solidFill>
                  <a:schemeClr val="tx2">
                    <a:lumMod val="75000"/>
                  </a:schemeClr>
                </a:solidFill>
                <a:latin typeface="Garamond"/>
                <a:cs typeface="Garamond"/>
              </a:rPr>
              <a:t>E</a:t>
            </a:r>
            <a:r>
              <a:rPr lang="es-MX" sz="2000" b="1" spc="0" dirty="0" smtClean="0">
                <a:solidFill>
                  <a:schemeClr val="tx2">
                    <a:lumMod val="75000"/>
                  </a:schemeClr>
                </a:solidFill>
                <a:latin typeface="Garamond"/>
                <a:cs typeface="Garamond"/>
              </a:rPr>
              <a:t>FIN</a:t>
            </a:r>
            <a:r>
              <a:rPr lang="es-MX" sz="2000" b="1" spc="-10" dirty="0" smtClean="0">
                <a:solidFill>
                  <a:schemeClr val="tx2">
                    <a:lumMod val="75000"/>
                  </a:schemeClr>
                </a:solidFill>
                <a:latin typeface="Garamond"/>
                <a:cs typeface="Garamond"/>
              </a:rPr>
              <a:t>I</a:t>
            </a:r>
            <a:r>
              <a:rPr lang="es-MX" sz="2000" b="1" spc="0" dirty="0" smtClean="0">
                <a:solidFill>
                  <a:schemeClr val="tx2">
                    <a:lumMod val="75000"/>
                  </a:schemeClr>
                </a:solidFill>
                <a:latin typeface="Garamond"/>
                <a:cs typeface="Garamond"/>
              </a:rPr>
              <a:t>T</a:t>
            </a:r>
            <a:r>
              <a:rPr lang="es-MX" sz="2000" b="1" spc="-25" dirty="0" smtClean="0">
                <a:solidFill>
                  <a:schemeClr val="tx2">
                    <a:lumMod val="75000"/>
                  </a:schemeClr>
                </a:solidFill>
                <a:latin typeface="Garamond"/>
                <a:cs typeface="Garamond"/>
              </a:rPr>
              <a:t>I</a:t>
            </a:r>
            <a:r>
              <a:rPr lang="es-MX" sz="2000" b="1" spc="0" dirty="0" smtClean="0">
                <a:solidFill>
                  <a:schemeClr val="tx2">
                    <a:lumMod val="75000"/>
                  </a:schemeClr>
                </a:solidFill>
                <a:latin typeface="Garamond"/>
                <a:cs typeface="Garamond"/>
              </a:rPr>
              <a:t>V</a:t>
            </a:r>
            <a:r>
              <a:rPr lang="es-MX" sz="2000" b="1" spc="-10" dirty="0" smtClean="0">
                <a:solidFill>
                  <a:schemeClr val="tx2">
                    <a:lumMod val="75000"/>
                  </a:schemeClr>
                </a:solidFill>
                <a:latin typeface="Garamond"/>
                <a:cs typeface="Garamond"/>
              </a:rPr>
              <a:t>I</a:t>
            </a:r>
            <a:r>
              <a:rPr lang="es-MX" sz="2000" b="1" spc="0" dirty="0" smtClean="0">
                <a:solidFill>
                  <a:schemeClr val="tx2">
                    <a:lumMod val="75000"/>
                  </a:schemeClr>
                </a:solidFill>
                <a:latin typeface="Garamond"/>
                <a:cs typeface="Garamond"/>
              </a:rPr>
              <a:t>D</a:t>
            </a:r>
            <a:r>
              <a:rPr lang="es-MX" sz="2000" b="1" spc="5" dirty="0" smtClean="0">
                <a:solidFill>
                  <a:schemeClr val="tx2">
                    <a:lumMod val="75000"/>
                  </a:schemeClr>
                </a:solidFill>
                <a:latin typeface="Garamond"/>
                <a:cs typeface="Garamond"/>
              </a:rPr>
              <a:t>A</a:t>
            </a:r>
            <a:r>
              <a:rPr lang="es-MX" sz="2000" b="1" spc="0" dirty="0" smtClean="0">
                <a:solidFill>
                  <a:schemeClr val="tx2">
                    <a:lumMod val="75000"/>
                  </a:schemeClr>
                </a:solidFill>
                <a:latin typeface="Garamond"/>
                <a:cs typeface="Garamond"/>
              </a:rPr>
              <a:t>D</a:t>
            </a:r>
            <a:endParaRPr lang="es-MX" sz="2000" b="1" dirty="0">
              <a:solidFill>
                <a:schemeClr val="tx2">
                  <a:lumMod val="75000"/>
                </a:schemeClr>
              </a:solidFill>
              <a:latin typeface="Garamond"/>
              <a:cs typeface="Garamond"/>
            </a:endParaRPr>
          </a:p>
        </p:txBody>
      </p:sp>
      <p:sp>
        <p:nvSpPr>
          <p:cNvPr id="2" name="1 CuadroTexto"/>
          <p:cNvSpPr txBox="1"/>
          <p:nvPr/>
        </p:nvSpPr>
        <p:spPr>
          <a:xfrm>
            <a:off x="4312420" y="5291916"/>
            <a:ext cx="3283916" cy="400110"/>
          </a:xfrm>
          <a:prstGeom prst="rect">
            <a:avLst/>
          </a:prstGeom>
          <a:noFill/>
        </p:spPr>
        <p:txBody>
          <a:bodyPr wrap="square" rtlCol="0">
            <a:spAutoFit/>
          </a:bodyPr>
          <a:lstStyle/>
          <a:p>
            <a:pPr marL="12700">
              <a:lnSpc>
                <a:spcPct val="100000"/>
              </a:lnSpc>
            </a:pPr>
            <a:r>
              <a:rPr lang="es-MX" sz="2000" b="1" dirty="0" smtClean="0">
                <a:solidFill>
                  <a:schemeClr val="tx2">
                    <a:lumMod val="75000"/>
                  </a:schemeClr>
                </a:solidFill>
                <a:latin typeface="Garamond"/>
                <a:cs typeface="Garamond"/>
              </a:rPr>
              <a:t>CONSTITUCIONALIDAD</a:t>
            </a:r>
            <a:endParaRPr lang="es-MX" sz="2000" b="1" dirty="0">
              <a:solidFill>
                <a:schemeClr val="tx2">
                  <a:lumMod val="75000"/>
                </a:schemeClr>
              </a:solidFill>
              <a:latin typeface="Garamond"/>
              <a:cs typeface="Garamond"/>
            </a:endParaRPr>
          </a:p>
        </p:txBody>
      </p:sp>
      <p:sp>
        <p:nvSpPr>
          <p:cNvPr id="3" name="2 CuadroTexto"/>
          <p:cNvSpPr txBox="1"/>
          <p:nvPr/>
        </p:nvSpPr>
        <p:spPr>
          <a:xfrm>
            <a:off x="2123728" y="4077072"/>
            <a:ext cx="1656184" cy="461665"/>
          </a:xfrm>
          <a:prstGeom prst="rect">
            <a:avLst/>
          </a:prstGeom>
          <a:noFill/>
        </p:spPr>
        <p:txBody>
          <a:bodyPr wrap="square" rtlCol="0">
            <a:spAutoFit/>
          </a:bodyPr>
          <a:lstStyle/>
          <a:p>
            <a:r>
              <a:rPr lang="es-MX" sz="2400" b="1" dirty="0" smtClean="0">
                <a:solidFill>
                  <a:schemeClr val="tx2">
                    <a:lumMod val="75000"/>
                  </a:schemeClr>
                </a:solidFill>
              </a:rPr>
              <a:t>SENTENCIA</a:t>
            </a:r>
            <a:endParaRPr lang="es-MX" sz="2400" b="1" dirty="0">
              <a:solidFill>
                <a:schemeClr val="tx2">
                  <a:lumMod val="75000"/>
                </a:schemeClr>
              </a:solidFill>
            </a:endParaRPr>
          </a:p>
        </p:txBody>
      </p:sp>
      <p:sp>
        <p:nvSpPr>
          <p:cNvPr id="4" name="3 Abrir llave"/>
          <p:cNvSpPr/>
          <p:nvPr/>
        </p:nvSpPr>
        <p:spPr>
          <a:xfrm>
            <a:off x="3736357" y="2852936"/>
            <a:ext cx="936104" cy="2880320"/>
          </a:xfrm>
          <a:prstGeom prst="leftBrace">
            <a:avLst/>
          </a:prstGeom>
          <a:ln w="1905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1626847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496" y="3833462"/>
            <a:ext cx="1619354" cy="461665"/>
          </a:xfrm>
          <a:prstGeom prst="rect">
            <a:avLst/>
          </a:prstGeom>
        </p:spPr>
        <p:txBody>
          <a:bodyPr wrap="none">
            <a:spAutoFit/>
          </a:bodyPr>
          <a:lstStyle/>
          <a:p>
            <a:r>
              <a:rPr lang="es-MX" sz="2400" b="1" dirty="0" smtClean="0">
                <a:solidFill>
                  <a:schemeClr val="tx2"/>
                </a:solidFill>
              </a:rPr>
              <a:t>SENTENCIA</a:t>
            </a:r>
            <a:endParaRPr lang="es-MX" sz="2400" b="1" dirty="0">
              <a:solidFill>
                <a:schemeClr val="tx2"/>
              </a:solidFill>
            </a:endParaRPr>
          </a:p>
        </p:txBody>
      </p:sp>
      <p:sp>
        <p:nvSpPr>
          <p:cNvPr id="5" name="4 Abrir llave"/>
          <p:cNvSpPr/>
          <p:nvPr/>
        </p:nvSpPr>
        <p:spPr>
          <a:xfrm>
            <a:off x="1619672" y="2372107"/>
            <a:ext cx="1944216" cy="3384376"/>
          </a:xfrm>
          <a:prstGeom prst="lef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5 Rectángulo"/>
          <p:cNvSpPr/>
          <p:nvPr/>
        </p:nvSpPr>
        <p:spPr>
          <a:xfrm>
            <a:off x="2699792" y="2660139"/>
            <a:ext cx="5940152" cy="707886"/>
          </a:xfrm>
          <a:prstGeom prst="rect">
            <a:avLst/>
          </a:prstGeom>
        </p:spPr>
        <p:txBody>
          <a:bodyPr wrap="square">
            <a:spAutoFit/>
          </a:bodyPr>
          <a:lstStyle/>
          <a:p>
            <a:pPr algn="just"/>
            <a:r>
              <a:rPr lang="es-MX" sz="2000" dirty="0">
                <a:solidFill>
                  <a:schemeClr val="tx2"/>
                </a:solidFill>
              </a:rPr>
              <a:t>De desechamiento: Cuando se actualiza alguna de las causales de  </a:t>
            </a:r>
            <a:r>
              <a:rPr lang="es-MX" sz="2000" dirty="0" smtClean="0">
                <a:solidFill>
                  <a:schemeClr val="tx2"/>
                </a:solidFill>
              </a:rPr>
              <a:t>improcedencia.</a:t>
            </a:r>
            <a:endParaRPr lang="es-MX" sz="2000" dirty="0">
              <a:solidFill>
                <a:schemeClr val="tx2"/>
              </a:solidFill>
            </a:endParaRPr>
          </a:p>
        </p:txBody>
      </p:sp>
      <p:sp>
        <p:nvSpPr>
          <p:cNvPr id="7" name="6 Rectángulo"/>
          <p:cNvSpPr/>
          <p:nvPr/>
        </p:nvSpPr>
        <p:spPr>
          <a:xfrm>
            <a:off x="2718048" y="3709481"/>
            <a:ext cx="5958408" cy="1015663"/>
          </a:xfrm>
          <a:prstGeom prst="rect">
            <a:avLst/>
          </a:prstGeom>
        </p:spPr>
        <p:txBody>
          <a:bodyPr wrap="square">
            <a:spAutoFit/>
          </a:bodyPr>
          <a:lstStyle/>
          <a:p>
            <a:pPr algn="just"/>
            <a:r>
              <a:rPr lang="es-MX" sz="2000" dirty="0">
                <a:solidFill>
                  <a:schemeClr val="tx2"/>
                </a:solidFill>
              </a:rPr>
              <a:t>De sobreseimiento: Después de ser admitido el medio, se actualiza alguna de las causales de improcedencia</a:t>
            </a:r>
            <a:r>
              <a:rPr lang="es-MX" dirty="0">
                <a:solidFill>
                  <a:schemeClr val="tx2"/>
                </a:solidFill>
              </a:rPr>
              <a:t>.</a:t>
            </a:r>
          </a:p>
        </p:txBody>
      </p:sp>
      <p:sp>
        <p:nvSpPr>
          <p:cNvPr id="8" name="7 Rectángulo"/>
          <p:cNvSpPr/>
          <p:nvPr/>
        </p:nvSpPr>
        <p:spPr>
          <a:xfrm>
            <a:off x="2771800" y="4797152"/>
            <a:ext cx="6047656" cy="984885"/>
          </a:xfrm>
          <a:prstGeom prst="rect">
            <a:avLst/>
          </a:prstGeom>
        </p:spPr>
        <p:txBody>
          <a:bodyPr wrap="square">
            <a:spAutoFit/>
          </a:bodyPr>
          <a:lstStyle/>
          <a:p>
            <a:pPr algn="just"/>
            <a:r>
              <a:rPr lang="es-MX" sz="2000" dirty="0">
                <a:solidFill>
                  <a:schemeClr val="tx2"/>
                </a:solidFill>
              </a:rPr>
              <a:t>De fondo: Se resuelve la cuestión jurídica planteada (</a:t>
            </a:r>
            <a:r>
              <a:rPr lang="es-MX" sz="2000" dirty="0" err="1">
                <a:solidFill>
                  <a:schemeClr val="tx2"/>
                </a:solidFill>
              </a:rPr>
              <a:t>litis</a:t>
            </a:r>
            <a:r>
              <a:rPr lang="es-MX" sz="2000" dirty="0">
                <a:solidFill>
                  <a:schemeClr val="tx2"/>
                </a:solidFill>
              </a:rPr>
              <a:t>).</a:t>
            </a:r>
          </a:p>
          <a:p>
            <a:pPr algn="just"/>
            <a:r>
              <a:rPr lang="es-MX" dirty="0"/>
              <a:t> </a:t>
            </a:r>
          </a:p>
        </p:txBody>
      </p:sp>
      <p:sp>
        <p:nvSpPr>
          <p:cNvPr id="9" name="8 CuadroTexto"/>
          <p:cNvSpPr txBox="1"/>
          <p:nvPr/>
        </p:nvSpPr>
        <p:spPr>
          <a:xfrm>
            <a:off x="2829856" y="1052736"/>
            <a:ext cx="4838487" cy="584775"/>
          </a:xfrm>
          <a:prstGeom prst="rect">
            <a:avLst/>
          </a:prstGeom>
          <a:noFill/>
        </p:spPr>
        <p:txBody>
          <a:bodyPr wrap="square" rtlCol="0">
            <a:spAutoFit/>
          </a:bodyPr>
          <a:lstStyle/>
          <a:p>
            <a:r>
              <a:rPr lang="es-MX" sz="3200" b="1" dirty="0" smtClean="0">
                <a:solidFill>
                  <a:schemeClr val="tx2">
                    <a:lumMod val="75000"/>
                  </a:schemeClr>
                </a:solidFill>
              </a:rPr>
              <a:t>TIPOS DE SENTENCIA</a:t>
            </a:r>
            <a:endParaRPr lang="es-MX" sz="3200" b="1" dirty="0">
              <a:solidFill>
                <a:schemeClr val="tx2">
                  <a:lumMod val="75000"/>
                </a:schemeClr>
              </a:solidFill>
            </a:endParaRPr>
          </a:p>
        </p:txBody>
      </p:sp>
    </p:spTree>
    <p:extLst>
      <p:ext uri="{BB962C8B-B14F-4D97-AF65-F5344CB8AC3E}">
        <p14:creationId xmlns:p14="http://schemas.microsoft.com/office/powerpoint/2010/main" val="3625930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351" b="18096"/>
          <a:stretch/>
        </p:blipFill>
        <p:spPr bwMode="auto">
          <a:xfrm>
            <a:off x="180020" y="1340768"/>
            <a:ext cx="878497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7084" y="4077072"/>
            <a:ext cx="2627784" cy="1077218"/>
          </a:xfrm>
          <a:prstGeom prst="rect">
            <a:avLst/>
          </a:prstGeom>
          <a:noFill/>
        </p:spPr>
        <p:txBody>
          <a:bodyPr wrap="square" rtlCol="0">
            <a:spAutoFit/>
          </a:bodyPr>
          <a:lstStyle/>
          <a:p>
            <a:pPr algn="ctr"/>
            <a:r>
              <a:rPr lang="es-MX" sz="1600" b="1" dirty="0" smtClean="0">
                <a:solidFill>
                  <a:schemeClr val="tx2"/>
                </a:solidFill>
              </a:rPr>
              <a:t>Mtra. </a:t>
            </a:r>
            <a:r>
              <a:rPr lang="es-MX" sz="1600" b="1" dirty="0" err="1" smtClean="0">
                <a:solidFill>
                  <a:schemeClr val="tx2"/>
                </a:solidFill>
              </a:rPr>
              <a:t>Yolidavey</a:t>
            </a:r>
            <a:r>
              <a:rPr lang="es-MX" sz="1600" b="1" dirty="0" smtClean="0">
                <a:solidFill>
                  <a:schemeClr val="tx2"/>
                </a:solidFill>
              </a:rPr>
              <a:t> Alvarado de la Cruz</a:t>
            </a:r>
          </a:p>
          <a:p>
            <a:pPr algn="ctr"/>
            <a:r>
              <a:rPr lang="es-MX" sz="1600" dirty="0" smtClean="0">
                <a:solidFill>
                  <a:schemeClr val="tx2"/>
                </a:solidFill>
              </a:rPr>
              <a:t>Magistrada Electoral </a:t>
            </a:r>
          </a:p>
          <a:p>
            <a:pPr algn="ctr"/>
            <a:r>
              <a:rPr lang="es-MX" sz="1600" dirty="0" smtClean="0">
                <a:solidFill>
                  <a:schemeClr val="tx2"/>
                </a:solidFill>
              </a:rPr>
              <a:t>Ponencia I</a:t>
            </a:r>
            <a:endParaRPr lang="es-MX" sz="1600" dirty="0">
              <a:solidFill>
                <a:schemeClr val="tx2"/>
              </a:solidFill>
            </a:endParaRPr>
          </a:p>
        </p:txBody>
      </p:sp>
      <p:sp>
        <p:nvSpPr>
          <p:cNvPr id="6" name="5 CuadroTexto"/>
          <p:cNvSpPr txBox="1"/>
          <p:nvPr/>
        </p:nvSpPr>
        <p:spPr>
          <a:xfrm>
            <a:off x="3096344" y="4149080"/>
            <a:ext cx="2952328" cy="830997"/>
          </a:xfrm>
          <a:prstGeom prst="rect">
            <a:avLst/>
          </a:prstGeom>
          <a:noFill/>
        </p:spPr>
        <p:txBody>
          <a:bodyPr wrap="square" rtlCol="0">
            <a:spAutoFit/>
          </a:bodyPr>
          <a:lstStyle/>
          <a:p>
            <a:pPr algn="ctr"/>
            <a:r>
              <a:rPr lang="es-MX" sz="1600" b="1" dirty="0" smtClean="0">
                <a:solidFill>
                  <a:schemeClr val="tx2"/>
                </a:solidFill>
              </a:rPr>
              <a:t>Mtro. Jorge Montaño Ventura </a:t>
            </a:r>
          </a:p>
          <a:p>
            <a:pPr algn="ctr"/>
            <a:r>
              <a:rPr lang="es-MX" sz="1600" dirty="0" smtClean="0">
                <a:solidFill>
                  <a:schemeClr val="tx2"/>
                </a:solidFill>
              </a:rPr>
              <a:t>Magistrado Electoral </a:t>
            </a:r>
          </a:p>
          <a:p>
            <a:pPr algn="ctr"/>
            <a:r>
              <a:rPr lang="es-MX" sz="1600" dirty="0" smtClean="0">
                <a:solidFill>
                  <a:schemeClr val="tx2"/>
                </a:solidFill>
              </a:rPr>
              <a:t>Ponencia II</a:t>
            </a:r>
            <a:endParaRPr lang="es-MX" sz="1600" dirty="0">
              <a:solidFill>
                <a:schemeClr val="tx2"/>
              </a:solidFill>
            </a:endParaRPr>
          </a:p>
        </p:txBody>
      </p:sp>
      <p:sp>
        <p:nvSpPr>
          <p:cNvPr id="7" name="6 CuadroTexto"/>
          <p:cNvSpPr txBox="1"/>
          <p:nvPr/>
        </p:nvSpPr>
        <p:spPr>
          <a:xfrm>
            <a:off x="6408712" y="4149080"/>
            <a:ext cx="2627784" cy="1077218"/>
          </a:xfrm>
          <a:prstGeom prst="rect">
            <a:avLst/>
          </a:prstGeom>
          <a:noFill/>
        </p:spPr>
        <p:txBody>
          <a:bodyPr wrap="square" rtlCol="0">
            <a:spAutoFit/>
          </a:bodyPr>
          <a:lstStyle/>
          <a:p>
            <a:pPr algn="ctr"/>
            <a:r>
              <a:rPr lang="es-MX" sz="1600" b="1" dirty="0" smtClean="0">
                <a:solidFill>
                  <a:schemeClr val="tx2"/>
                </a:solidFill>
              </a:rPr>
              <a:t>Mtro. Rigoberto </a:t>
            </a:r>
            <a:r>
              <a:rPr lang="es-MX" sz="1600" b="1" dirty="0" err="1" smtClean="0">
                <a:solidFill>
                  <a:schemeClr val="tx2"/>
                </a:solidFill>
              </a:rPr>
              <a:t>Riley</a:t>
            </a:r>
            <a:r>
              <a:rPr lang="es-MX" sz="1600" b="1" dirty="0" smtClean="0">
                <a:solidFill>
                  <a:schemeClr val="tx2"/>
                </a:solidFill>
              </a:rPr>
              <a:t> Mata  Villanueva </a:t>
            </a:r>
          </a:p>
          <a:p>
            <a:pPr algn="ctr"/>
            <a:r>
              <a:rPr lang="es-MX" sz="1600" dirty="0" smtClean="0">
                <a:solidFill>
                  <a:schemeClr val="tx2"/>
                </a:solidFill>
              </a:rPr>
              <a:t>Magistrado Electoral </a:t>
            </a:r>
          </a:p>
          <a:p>
            <a:pPr algn="ctr"/>
            <a:r>
              <a:rPr lang="es-MX" sz="1600" dirty="0" smtClean="0">
                <a:solidFill>
                  <a:schemeClr val="tx2"/>
                </a:solidFill>
              </a:rPr>
              <a:t>Ponencia III</a:t>
            </a:r>
            <a:endParaRPr lang="es-MX" sz="1600" dirty="0">
              <a:solidFill>
                <a:schemeClr val="tx2"/>
              </a:solidFill>
            </a:endParaRPr>
          </a:p>
        </p:txBody>
      </p:sp>
      <p:sp>
        <p:nvSpPr>
          <p:cNvPr id="2" name="1 Rectángulo"/>
          <p:cNvSpPr/>
          <p:nvPr/>
        </p:nvSpPr>
        <p:spPr>
          <a:xfrm>
            <a:off x="107504" y="5157192"/>
            <a:ext cx="8784976" cy="769441"/>
          </a:xfrm>
          <a:prstGeom prst="rect">
            <a:avLst/>
          </a:prstGeom>
        </p:spPr>
        <p:txBody>
          <a:bodyPr wrap="square">
            <a:spAutoFit/>
          </a:bodyPr>
          <a:lstStyle/>
          <a:p>
            <a:pPr marL="82296" indent="0" algn="just">
              <a:buNone/>
            </a:pPr>
            <a:r>
              <a:rPr lang="es-ES" sz="2200" b="1" dirty="0">
                <a:solidFill>
                  <a:schemeClr val="tx2"/>
                </a:solidFill>
              </a:rPr>
              <a:t>El Tribunal Electoral de Tabasco se integrará con tres Magistrados Electorales permanentes, electos por la Cámara de Senadores.</a:t>
            </a:r>
          </a:p>
        </p:txBody>
      </p:sp>
      <p:sp>
        <p:nvSpPr>
          <p:cNvPr id="8" name="7 Rectángulo"/>
          <p:cNvSpPr/>
          <p:nvPr/>
        </p:nvSpPr>
        <p:spPr>
          <a:xfrm>
            <a:off x="3345661" y="908720"/>
            <a:ext cx="2666499" cy="584775"/>
          </a:xfrm>
          <a:prstGeom prst="rect">
            <a:avLst/>
          </a:prstGeom>
        </p:spPr>
        <p:txBody>
          <a:bodyPr wrap="none">
            <a:spAutoFit/>
          </a:bodyPr>
          <a:lstStyle/>
          <a:p>
            <a:r>
              <a:rPr lang="es-MX" sz="3200" b="1" dirty="0" smtClean="0">
                <a:solidFill>
                  <a:schemeClr val="tx2">
                    <a:lumMod val="75000"/>
                  </a:schemeClr>
                </a:solidFill>
              </a:rPr>
              <a:t>INTEGRACIÓN </a:t>
            </a:r>
            <a:endParaRPr lang="es-MX" sz="3200" dirty="0">
              <a:solidFill>
                <a:schemeClr val="tx2">
                  <a:lumMod val="75000"/>
                </a:schemeClr>
              </a:solidFill>
            </a:endParaRPr>
          </a:p>
        </p:txBody>
      </p:sp>
    </p:spTree>
    <p:extLst>
      <p:ext uri="{BB962C8B-B14F-4D97-AF65-F5344CB8AC3E}">
        <p14:creationId xmlns:p14="http://schemas.microsoft.com/office/powerpoint/2010/main" val="132251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18048"/>
            <a:ext cx="8229600" cy="1143000"/>
          </a:xfrm>
        </p:spPr>
        <p:txBody>
          <a:bodyPr>
            <a:normAutofit fontScale="90000"/>
          </a:bodyPr>
          <a:lstStyle/>
          <a:p>
            <a:r>
              <a:rPr lang="es-MX" b="1" dirty="0">
                <a:solidFill>
                  <a:srgbClr val="002060"/>
                </a:solidFill>
              </a:rPr>
              <a:t>INTEGRACIÓN Y ATRIBUCIONES</a:t>
            </a:r>
            <a:r>
              <a:rPr lang="es-MX" dirty="0">
                <a:solidFill>
                  <a:srgbClr val="002060"/>
                </a:solidFill>
              </a:rPr>
              <a:t/>
            </a:r>
            <a:br>
              <a:rPr lang="es-MX" dirty="0">
                <a:solidFill>
                  <a:srgbClr val="002060"/>
                </a:solidFill>
              </a:rPr>
            </a:br>
            <a:endParaRPr lang="es-MX" dirty="0"/>
          </a:p>
        </p:txBody>
      </p:sp>
    </p:spTree>
    <p:extLst>
      <p:ext uri="{BB962C8B-B14F-4D97-AF65-F5344CB8AC3E}">
        <p14:creationId xmlns:p14="http://schemas.microsoft.com/office/powerpoint/2010/main" val="2581118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556792"/>
            <a:ext cx="8712968" cy="3046988"/>
          </a:xfrm>
          <a:prstGeom prst="rect">
            <a:avLst/>
          </a:prstGeom>
        </p:spPr>
        <p:txBody>
          <a:bodyPr wrap="square">
            <a:spAutoFit/>
          </a:bodyPr>
          <a:lstStyle/>
          <a:p>
            <a:pPr algn="just"/>
            <a:r>
              <a:rPr lang="es-MX" sz="2400" dirty="0">
                <a:solidFill>
                  <a:schemeClr val="tx2"/>
                </a:solidFill>
              </a:rPr>
              <a:t>Los Magistrados Electorales serán electos y durarán en su cargo siete años de conformidad con lo señalado por la Ley General de Instituciones y Procedimientos Electorales, y gozarán de los derechos y tendrán las obligaciones y limitaciones que dicha ley señala</a:t>
            </a:r>
            <a:r>
              <a:rPr lang="es-MX" sz="2400" dirty="0" smtClean="0">
                <a:solidFill>
                  <a:schemeClr val="tx2"/>
                </a:solidFill>
              </a:rPr>
              <a:t>.</a:t>
            </a:r>
          </a:p>
          <a:p>
            <a:pPr algn="just"/>
            <a:endParaRPr lang="es-MX" sz="2400" dirty="0">
              <a:solidFill>
                <a:schemeClr val="tx2"/>
              </a:solidFill>
            </a:endParaRPr>
          </a:p>
          <a:p>
            <a:pPr algn="just"/>
            <a:r>
              <a:rPr lang="es-MX" sz="2400" dirty="0">
                <a:solidFill>
                  <a:schemeClr val="tx2"/>
                </a:solidFill>
              </a:rPr>
              <a:t>Los Magistrados Electorales elegirán de entre ellos al que deba fungir como Presidente, quien durará en su encargo dos años. La Presidencia será rotatoria entre los tres </a:t>
            </a:r>
            <a:r>
              <a:rPr lang="es-MX" sz="2400" dirty="0" smtClean="0">
                <a:solidFill>
                  <a:schemeClr val="tx2"/>
                </a:solidFill>
              </a:rPr>
              <a:t>Magistrados</a:t>
            </a:r>
            <a:r>
              <a:rPr lang="es-MX" sz="2400" dirty="0"/>
              <a:t>.</a:t>
            </a:r>
          </a:p>
        </p:txBody>
      </p:sp>
    </p:spTree>
    <p:extLst>
      <p:ext uri="{BB962C8B-B14F-4D97-AF65-F5344CB8AC3E}">
        <p14:creationId xmlns:p14="http://schemas.microsoft.com/office/powerpoint/2010/main" val="2566019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2008" y="1127641"/>
            <a:ext cx="9036496" cy="4893647"/>
          </a:xfrm>
          <a:prstGeom prst="rect">
            <a:avLst/>
          </a:prstGeom>
        </p:spPr>
        <p:txBody>
          <a:bodyPr wrap="square">
            <a:spAutoFit/>
          </a:bodyPr>
          <a:lstStyle/>
          <a:p>
            <a:pPr algn="just"/>
            <a:r>
              <a:rPr lang="es-MX" sz="2400" b="1" dirty="0">
                <a:solidFill>
                  <a:schemeClr val="tx2"/>
                </a:solidFill>
              </a:rPr>
              <a:t>Son atribuciones de los Magistrados las siguientes: </a:t>
            </a:r>
          </a:p>
          <a:p>
            <a:pPr algn="just"/>
            <a:r>
              <a:rPr lang="es-MX" sz="2400" b="1" dirty="0">
                <a:solidFill>
                  <a:schemeClr val="tx2"/>
                </a:solidFill>
              </a:rPr>
              <a:t>I. </a:t>
            </a:r>
            <a:r>
              <a:rPr lang="es-MX" sz="2400" dirty="0">
                <a:solidFill>
                  <a:schemeClr val="tx2"/>
                </a:solidFill>
              </a:rPr>
              <a:t>Concurrir, participar y votar, cuando corresponda, en las sesiones y reuniones internas a las que sean convocados por el Presidente del </a:t>
            </a:r>
            <a:r>
              <a:rPr lang="es-MX" sz="2400" dirty="0" smtClean="0">
                <a:solidFill>
                  <a:schemeClr val="tx2"/>
                </a:solidFill>
              </a:rPr>
              <a:t>Tribunal</a:t>
            </a:r>
            <a:r>
              <a:rPr lang="es-MX" sz="2400" dirty="0">
                <a:solidFill>
                  <a:schemeClr val="tx2"/>
                </a:solidFill>
              </a:rPr>
              <a:t>.</a:t>
            </a:r>
          </a:p>
          <a:p>
            <a:pPr algn="just"/>
            <a:r>
              <a:rPr lang="es-MX" sz="2400" b="1" dirty="0">
                <a:solidFill>
                  <a:schemeClr val="tx2"/>
                </a:solidFill>
              </a:rPr>
              <a:t>II. </a:t>
            </a:r>
            <a:r>
              <a:rPr lang="es-MX" sz="2400" dirty="0">
                <a:solidFill>
                  <a:schemeClr val="tx2"/>
                </a:solidFill>
              </a:rPr>
              <a:t>Integrar el Pleno para resolver colegiadamente los asuntos de su </a:t>
            </a:r>
            <a:r>
              <a:rPr lang="es-MX" sz="2400" dirty="0" smtClean="0">
                <a:solidFill>
                  <a:schemeClr val="tx2"/>
                </a:solidFill>
              </a:rPr>
              <a:t>competencia</a:t>
            </a:r>
            <a:r>
              <a:rPr lang="es-MX" sz="2400" dirty="0">
                <a:solidFill>
                  <a:schemeClr val="tx2"/>
                </a:solidFill>
              </a:rPr>
              <a:t>.</a:t>
            </a:r>
          </a:p>
          <a:p>
            <a:pPr algn="just"/>
            <a:r>
              <a:rPr lang="es-MX" sz="2400" b="1" dirty="0">
                <a:solidFill>
                  <a:schemeClr val="tx2"/>
                </a:solidFill>
              </a:rPr>
              <a:t>III. </a:t>
            </a:r>
            <a:r>
              <a:rPr lang="es-MX" sz="2400" dirty="0">
                <a:solidFill>
                  <a:schemeClr val="tx2"/>
                </a:solidFill>
              </a:rPr>
              <a:t>Formular los proyectos de resolución de los expedientes que les sean turnados para tal </a:t>
            </a:r>
            <a:r>
              <a:rPr lang="es-MX" sz="2400" dirty="0" smtClean="0">
                <a:solidFill>
                  <a:schemeClr val="tx2"/>
                </a:solidFill>
              </a:rPr>
              <a:t>efecto</a:t>
            </a:r>
            <a:r>
              <a:rPr lang="es-MX" sz="2400" dirty="0">
                <a:solidFill>
                  <a:schemeClr val="tx2"/>
                </a:solidFill>
              </a:rPr>
              <a:t>.</a:t>
            </a:r>
          </a:p>
          <a:p>
            <a:pPr algn="just"/>
            <a:r>
              <a:rPr lang="es-MX" sz="2400" b="1" dirty="0" smtClean="0">
                <a:solidFill>
                  <a:schemeClr val="tx2"/>
                </a:solidFill>
              </a:rPr>
              <a:t>IV</a:t>
            </a:r>
            <a:r>
              <a:rPr lang="es-MX" sz="2400" b="1" dirty="0">
                <a:solidFill>
                  <a:schemeClr val="tx2"/>
                </a:solidFill>
              </a:rPr>
              <a:t>. </a:t>
            </a:r>
            <a:r>
              <a:rPr lang="es-MX" sz="2400" dirty="0">
                <a:solidFill>
                  <a:schemeClr val="tx2"/>
                </a:solidFill>
              </a:rPr>
              <a:t>Exponer en sesión, personalmente o a través de un Juez Instructor, sus proyectos de resolución, señalando las consideraciones jurídicas y los preceptos en que se funden; </a:t>
            </a:r>
          </a:p>
          <a:p>
            <a:pPr algn="just"/>
            <a:r>
              <a:rPr lang="es-MX" sz="2400" b="1" dirty="0">
                <a:solidFill>
                  <a:schemeClr val="tx2"/>
                </a:solidFill>
              </a:rPr>
              <a:t>V. </a:t>
            </a:r>
            <a:r>
              <a:rPr lang="es-MX" sz="2400" dirty="0">
                <a:solidFill>
                  <a:schemeClr val="tx2"/>
                </a:solidFill>
              </a:rPr>
              <a:t>Discutir y votar los proyectos de resolución que sean sometidos a su consideración en las sesiones </a:t>
            </a:r>
            <a:r>
              <a:rPr lang="es-MX" sz="2400" dirty="0" smtClean="0">
                <a:solidFill>
                  <a:schemeClr val="tx2"/>
                </a:solidFill>
              </a:rPr>
              <a:t>públicas. </a:t>
            </a:r>
            <a:endParaRPr lang="es-MX" sz="2400" dirty="0">
              <a:solidFill>
                <a:schemeClr val="tx2"/>
              </a:solidFill>
            </a:endParaRPr>
          </a:p>
        </p:txBody>
      </p:sp>
    </p:spTree>
    <p:extLst>
      <p:ext uri="{BB962C8B-B14F-4D97-AF65-F5344CB8AC3E}">
        <p14:creationId xmlns:p14="http://schemas.microsoft.com/office/powerpoint/2010/main" val="4002331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875853"/>
            <a:ext cx="8784976" cy="4569371"/>
          </a:xfrm>
        </p:spPr>
        <p:txBody>
          <a:bodyPr>
            <a:noAutofit/>
          </a:bodyPr>
          <a:lstStyle/>
          <a:p>
            <a:pPr marL="0" indent="0" algn="just">
              <a:buNone/>
            </a:pPr>
            <a:r>
              <a:rPr lang="es-MX" sz="2400" b="1" dirty="0" smtClean="0">
                <a:solidFill>
                  <a:srgbClr val="002060"/>
                </a:solidFill>
              </a:rPr>
              <a:t>VI. </a:t>
            </a:r>
            <a:r>
              <a:rPr lang="es-MX" sz="2400" dirty="0" smtClean="0">
                <a:solidFill>
                  <a:srgbClr val="002060"/>
                </a:solidFill>
              </a:rPr>
              <a:t>Formular voto particular razonado en caso de disentir de un proyecto de resolución aprobado por la mayoría y solicitar que se agregue al expediente. </a:t>
            </a:r>
          </a:p>
          <a:p>
            <a:pPr marL="0" indent="0" algn="just">
              <a:buNone/>
            </a:pPr>
            <a:r>
              <a:rPr lang="es-MX" sz="2400" b="1" dirty="0" smtClean="0">
                <a:solidFill>
                  <a:srgbClr val="002060"/>
                </a:solidFill>
              </a:rPr>
              <a:t>VII. </a:t>
            </a:r>
            <a:r>
              <a:rPr lang="es-MX" sz="2400" dirty="0" smtClean="0">
                <a:solidFill>
                  <a:srgbClr val="002060"/>
                </a:solidFill>
              </a:rPr>
              <a:t>Solicitar al Pleno que sus proyectos de resolución se agreguen a los expedientes como votos particulares cuando no sean aprobados por la mayoría</a:t>
            </a:r>
            <a:r>
              <a:rPr lang="es-MX" sz="2400" dirty="0">
                <a:solidFill>
                  <a:srgbClr val="002060"/>
                </a:solidFill>
              </a:rPr>
              <a:t>.</a:t>
            </a:r>
            <a:endParaRPr lang="es-MX" sz="2400" dirty="0" smtClean="0">
              <a:solidFill>
                <a:srgbClr val="002060"/>
              </a:solidFill>
            </a:endParaRPr>
          </a:p>
          <a:p>
            <a:pPr marL="0" indent="0" algn="just">
              <a:buNone/>
            </a:pPr>
            <a:r>
              <a:rPr lang="es-MX" sz="2400" b="1" dirty="0" smtClean="0">
                <a:solidFill>
                  <a:srgbClr val="002060"/>
                </a:solidFill>
              </a:rPr>
              <a:t>VIII. </a:t>
            </a:r>
            <a:r>
              <a:rPr lang="es-MX" sz="2400" dirty="0" smtClean="0">
                <a:solidFill>
                  <a:srgbClr val="002060"/>
                </a:solidFill>
              </a:rPr>
              <a:t>Realizar los engroses de los fallos aprobados por el Pleno, cuando sean designados para tales efectos</a:t>
            </a:r>
            <a:r>
              <a:rPr lang="es-MX" sz="2400" dirty="0">
                <a:solidFill>
                  <a:srgbClr val="002060"/>
                </a:solidFill>
              </a:rPr>
              <a:t>.</a:t>
            </a:r>
            <a:endParaRPr lang="es-MX" sz="2400" dirty="0" smtClean="0">
              <a:solidFill>
                <a:srgbClr val="002060"/>
              </a:solidFill>
            </a:endParaRPr>
          </a:p>
          <a:p>
            <a:pPr marL="0" indent="0" algn="just">
              <a:buNone/>
            </a:pPr>
            <a:r>
              <a:rPr lang="es-MX" sz="2400" b="1" dirty="0" smtClean="0">
                <a:solidFill>
                  <a:srgbClr val="002060"/>
                </a:solidFill>
              </a:rPr>
              <a:t>IX. </a:t>
            </a:r>
            <a:r>
              <a:rPr lang="es-MX" sz="2400" dirty="0" smtClean="0">
                <a:solidFill>
                  <a:srgbClr val="002060"/>
                </a:solidFill>
              </a:rPr>
              <a:t>Proponer el texto y el rubro de los criterios definidos, cuando se den los supuestos para ello</a:t>
            </a:r>
            <a:r>
              <a:rPr lang="es-MX" sz="2400" dirty="0">
                <a:solidFill>
                  <a:srgbClr val="002060"/>
                </a:solidFill>
              </a:rPr>
              <a:t>.</a:t>
            </a:r>
            <a:endParaRPr lang="es-MX" sz="2400" dirty="0" smtClean="0">
              <a:solidFill>
                <a:srgbClr val="002060"/>
              </a:solidFill>
            </a:endParaRPr>
          </a:p>
          <a:p>
            <a:pPr marL="0" indent="0" algn="just">
              <a:buNone/>
            </a:pPr>
            <a:r>
              <a:rPr lang="es-MX" sz="2400" b="1" dirty="0" smtClean="0">
                <a:solidFill>
                  <a:srgbClr val="002060"/>
                </a:solidFill>
              </a:rPr>
              <a:t>X. </a:t>
            </a:r>
            <a:r>
              <a:rPr lang="es-MX" sz="2400" dirty="0" smtClean="0">
                <a:solidFill>
                  <a:srgbClr val="002060"/>
                </a:solidFill>
              </a:rPr>
              <a:t>Realizar tareas de docencia e investigación en el Tribunal; </a:t>
            </a:r>
            <a:r>
              <a:rPr lang="es-MX" sz="2400" b="1" dirty="0" smtClean="0">
                <a:solidFill>
                  <a:srgbClr val="002060"/>
                </a:solidFill>
              </a:rPr>
              <a:t>y </a:t>
            </a:r>
            <a:r>
              <a:rPr lang="es-MX" sz="2400" dirty="0">
                <a:solidFill>
                  <a:srgbClr val="002060"/>
                </a:solidFill>
              </a:rPr>
              <a:t>XI. Las demás que señale esta Ley o el Reglamento Interior del Tribunal. </a:t>
            </a:r>
            <a:endParaRPr lang="es-MX" sz="2400" b="1" dirty="0" smtClean="0">
              <a:solidFill>
                <a:srgbClr val="002060"/>
              </a:solidFill>
            </a:endParaRPr>
          </a:p>
          <a:p>
            <a:pPr algn="just"/>
            <a:endParaRPr lang="es-MX" sz="2400" dirty="0" smtClean="0">
              <a:solidFill>
                <a:srgbClr val="002060"/>
              </a:solidFill>
            </a:endParaRPr>
          </a:p>
          <a:p>
            <a:endParaRPr lang="es-MX" sz="2400" dirty="0">
              <a:solidFill>
                <a:srgbClr val="002060"/>
              </a:solidFill>
            </a:endParaRPr>
          </a:p>
        </p:txBody>
      </p:sp>
    </p:spTree>
    <p:extLst>
      <p:ext uri="{BB962C8B-B14F-4D97-AF65-F5344CB8AC3E}">
        <p14:creationId xmlns:p14="http://schemas.microsoft.com/office/powerpoint/2010/main" val="3747332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340768"/>
            <a:ext cx="8640959" cy="3672408"/>
          </a:xfrm>
        </p:spPr>
        <p:txBody>
          <a:bodyPr>
            <a:normAutofit/>
          </a:bodyPr>
          <a:lstStyle/>
          <a:p>
            <a:pPr marL="0" indent="0" algn="just">
              <a:buNone/>
            </a:pPr>
            <a:r>
              <a:rPr lang="es-MX" sz="2400" dirty="0" smtClean="0">
                <a:solidFill>
                  <a:srgbClr val="002060"/>
                </a:solidFill>
              </a:rPr>
              <a:t>Durante </a:t>
            </a:r>
            <a:r>
              <a:rPr lang="es-MX" sz="2400" dirty="0">
                <a:solidFill>
                  <a:srgbClr val="002060"/>
                </a:solidFill>
              </a:rPr>
              <a:t>el tiempo que ejerzan las funciones de su cargo, los Magistrados no podrán, en ningún caso, aceptar y desempeñar empleo o encargo de la Federación, de los Estados, Municipios o de los particulares, salvo aquellos en que actúen en representación de la autoridad electoral jurisdiccional local, los cargos docentes, literarios, de beneficencia y honoríficos en asociaciones científicas, cuando sean compatibles con el ejercicio de la magistratura. La infracción a esta disposición será castigada con la pérdida del cargo. </a:t>
            </a:r>
          </a:p>
        </p:txBody>
      </p:sp>
    </p:spTree>
    <p:extLst>
      <p:ext uri="{BB962C8B-B14F-4D97-AF65-F5344CB8AC3E}">
        <p14:creationId xmlns:p14="http://schemas.microsoft.com/office/powerpoint/2010/main" val="1107068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7504" y="908720"/>
            <a:ext cx="9001000" cy="4968552"/>
          </a:xfrm>
        </p:spPr>
        <p:txBody>
          <a:bodyPr>
            <a:noAutofit/>
          </a:bodyPr>
          <a:lstStyle/>
          <a:p>
            <a:pPr marL="0" indent="0" algn="just">
              <a:buNone/>
            </a:pPr>
            <a:r>
              <a:rPr lang="es-MX" sz="2400" dirty="0">
                <a:solidFill>
                  <a:srgbClr val="002060"/>
                </a:solidFill>
              </a:rPr>
              <a:t>El Presidente del Tribunal tendrá las siguientes atribuciones: </a:t>
            </a:r>
          </a:p>
          <a:p>
            <a:pPr marL="0" indent="0" algn="just">
              <a:buNone/>
            </a:pPr>
            <a:r>
              <a:rPr lang="es-MX" sz="2400" b="1" dirty="0">
                <a:solidFill>
                  <a:srgbClr val="002060"/>
                </a:solidFill>
              </a:rPr>
              <a:t>I. </a:t>
            </a:r>
            <a:r>
              <a:rPr lang="es-MX" sz="2400" dirty="0">
                <a:solidFill>
                  <a:srgbClr val="002060"/>
                </a:solidFill>
              </a:rPr>
              <a:t>Representar al Tribunal, celebrar convenios, otorgar todo tipo de poderes y realizar los actos jurídicos y administrativos que se requieran para el buen funcionamiento del </a:t>
            </a:r>
            <a:r>
              <a:rPr lang="es-MX" sz="2400" dirty="0" smtClean="0">
                <a:solidFill>
                  <a:srgbClr val="002060"/>
                </a:solidFill>
              </a:rPr>
              <a:t>mismo</a:t>
            </a:r>
            <a:r>
              <a:rPr lang="es-MX" sz="2400" dirty="0">
                <a:solidFill>
                  <a:srgbClr val="002060"/>
                </a:solidFill>
              </a:rPr>
              <a:t>.</a:t>
            </a:r>
          </a:p>
          <a:p>
            <a:pPr marL="0" indent="0" algn="just">
              <a:buNone/>
            </a:pPr>
            <a:r>
              <a:rPr lang="es-MX" sz="2400" b="1" dirty="0">
                <a:solidFill>
                  <a:srgbClr val="002060"/>
                </a:solidFill>
              </a:rPr>
              <a:t>II. </a:t>
            </a:r>
            <a:r>
              <a:rPr lang="es-MX" sz="2400" dirty="0">
                <a:solidFill>
                  <a:srgbClr val="002060"/>
                </a:solidFill>
              </a:rPr>
              <a:t>Presidir y conducir las sesiones del Pleno, así como conservar el orden durante las mismas. Cuando los asistentes no guarden la compostura debida, podrá ordenar el desalojo de los presentes y proponer al Pleno la continuación de la sesión en </a:t>
            </a:r>
            <a:r>
              <a:rPr lang="es-MX" sz="2400" dirty="0" smtClean="0">
                <a:solidFill>
                  <a:srgbClr val="002060"/>
                </a:solidFill>
              </a:rPr>
              <a:t>privado</a:t>
            </a:r>
            <a:r>
              <a:rPr lang="es-MX" sz="2400" dirty="0">
                <a:solidFill>
                  <a:srgbClr val="002060"/>
                </a:solidFill>
              </a:rPr>
              <a:t>.</a:t>
            </a:r>
          </a:p>
          <a:p>
            <a:pPr marL="0" indent="0" algn="just">
              <a:buNone/>
            </a:pPr>
            <a:r>
              <a:rPr lang="es-MX" sz="2400" b="1" dirty="0">
                <a:solidFill>
                  <a:srgbClr val="002060"/>
                </a:solidFill>
              </a:rPr>
              <a:t>III. </a:t>
            </a:r>
            <a:r>
              <a:rPr lang="es-MX" sz="2400" dirty="0">
                <a:solidFill>
                  <a:srgbClr val="002060"/>
                </a:solidFill>
              </a:rPr>
              <a:t>Proponer al Pleno el nombramiento del Secretario General de Acuerdos, Secretario Administrativo, Coordinadores, Jueces Instructores, Secretarios Proyectistas, Actuarios y demás personal, que hayan aprobado los exámenes y satisfacer los requisitos exigidos, suscribiendo sus nombramientos, una vez </a:t>
            </a:r>
            <a:r>
              <a:rPr lang="es-MX" sz="2400" dirty="0" smtClean="0">
                <a:solidFill>
                  <a:srgbClr val="002060"/>
                </a:solidFill>
              </a:rPr>
              <a:t>aprobados. </a:t>
            </a:r>
            <a:endParaRPr lang="es-MX" sz="2400" dirty="0">
              <a:solidFill>
                <a:srgbClr val="002060"/>
              </a:solidFill>
            </a:endParaRPr>
          </a:p>
          <a:p>
            <a:pPr marL="0" indent="0" algn="just">
              <a:buNone/>
            </a:pPr>
            <a:r>
              <a:rPr lang="es-MX" sz="2200" dirty="0" smtClean="0">
                <a:solidFill>
                  <a:srgbClr val="002060"/>
                </a:solidFill>
              </a:rPr>
              <a:t> </a:t>
            </a:r>
            <a:endParaRPr lang="es-MX" sz="2200" dirty="0">
              <a:solidFill>
                <a:srgbClr val="002060"/>
              </a:solidFill>
            </a:endParaRPr>
          </a:p>
        </p:txBody>
      </p:sp>
    </p:spTree>
    <p:extLst>
      <p:ext uri="{BB962C8B-B14F-4D97-AF65-F5344CB8AC3E}">
        <p14:creationId xmlns:p14="http://schemas.microsoft.com/office/powerpoint/2010/main" val="177933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07504" y="1340768"/>
            <a:ext cx="8892481" cy="5760640"/>
          </a:xfrm>
        </p:spPr>
        <p:txBody>
          <a:bodyPr>
            <a:noAutofit/>
          </a:bodyPr>
          <a:lstStyle/>
          <a:p>
            <a:pPr marL="82296" indent="0" algn="just">
              <a:buNone/>
            </a:pPr>
            <a:endParaRPr lang="es-ES_tradnl" sz="2200" b="1" dirty="0" smtClean="0">
              <a:solidFill>
                <a:srgbClr val="002060"/>
              </a:solidFill>
            </a:endParaRPr>
          </a:p>
          <a:p>
            <a:pPr marL="82296" indent="0" algn="just">
              <a:buNone/>
            </a:pPr>
            <a:r>
              <a:rPr lang="es-ES_tradnl" sz="2200" b="1" dirty="0" smtClean="0">
                <a:solidFill>
                  <a:srgbClr val="002060"/>
                </a:solidFill>
              </a:rPr>
              <a:t>1</a:t>
            </a:r>
            <a:r>
              <a:rPr lang="es-ES_tradnl" sz="2200" b="1" dirty="0">
                <a:solidFill>
                  <a:srgbClr val="002060"/>
                </a:solidFill>
              </a:rPr>
              <a:t>. Constitución de Tabasco de 1919</a:t>
            </a:r>
            <a:r>
              <a:rPr lang="es-ES_tradnl" sz="2200" b="1" dirty="0" smtClean="0">
                <a:solidFill>
                  <a:srgbClr val="002060"/>
                </a:solidFill>
              </a:rPr>
              <a:t>.</a:t>
            </a:r>
            <a:endParaRPr lang="es-ES_tradnl" sz="2200" dirty="0">
              <a:solidFill>
                <a:srgbClr val="002060"/>
              </a:solidFill>
            </a:endParaRPr>
          </a:p>
          <a:p>
            <a:pPr marL="18288" indent="0" algn="just">
              <a:buNone/>
            </a:pPr>
            <a:r>
              <a:rPr lang="es-ES_tradnl" sz="2200" b="1" dirty="0">
                <a:solidFill>
                  <a:srgbClr val="002060"/>
                </a:solidFill>
              </a:rPr>
              <a:t>a. Artículo 38. </a:t>
            </a:r>
            <a:r>
              <a:rPr lang="es-ES_tradnl" sz="2200" dirty="0">
                <a:solidFill>
                  <a:srgbClr val="002060"/>
                </a:solidFill>
              </a:rPr>
              <a:t>Los miembros de la Cámara, presuntos o definitivos, electos para cada bienio… se constituirán en JUNTA PREPARATORIA para revisar las elecciones de los presuntos </a:t>
            </a:r>
            <a:r>
              <a:rPr lang="es-ES_tradnl" sz="2200" dirty="0" smtClean="0">
                <a:solidFill>
                  <a:srgbClr val="002060"/>
                </a:solidFill>
              </a:rPr>
              <a:t>diputados.</a:t>
            </a:r>
            <a:endParaRPr lang="es-ES_tradnl" sz="2200" dirty="0">
              <a:solidFill>
                <a:srgbClr val="002060"/>
              </a:solidFill>
            </a:endParaRPr>
          </a:p>
          <a:p>
            <a:pPr marL="18288" indent="0" algn="just">
              <a:buNone/>
            </a:pPr>
            <a:r>
              <a:rPr lang="es-ES_tradnl" sz="2200" b="1" dirty="0">
                <a:solidFill>
                  <a:srgbClr val="002060"/>
                </a:solidFill>
              </a:rPr>
              <a:t>b. Artículo 39. </a:t>
            </a:r>
            <a:r>
              <a:rPr lang="es-ES_tradnl" sz="2200" dirty="0">
                <a:solidFill>
                  <a:srgbClr val="002060"/>
                </a:solidFill>
              </a:rPr>
              <a:t>Cada cámara… erigida en Colegio Electoral, calificará las elecciones de sus miembros, resolviendo las dudas o controversias que ocurran con motivo de ellas, y sus resoluciones serán definitivas e inatacables</a:t>
            </a:r>
            <a:r>
              <a:rPr lang="es-ES_tradnl" sz="2200" dirty="0" smtClean="0">
                <a:solidFill>
                  <a:srgbClr val="002060"/>
                </a:solidFill>
              </a:rPr>
              <a:t>.</a:t>
            </a:r>
          </a:p>
          <a:p>
            <a:pPr marL="18288" indent="0" algn="just">
              <a:buNone/>
            </a:pPr>
            <a:r>
              <a:rPr lang="es-ES_tradnl" sz="2200" dirty="0" smtClean="0">
                <a:solidFill>
                  <a:srgbClr val="002060"/>
                </a:solidFill>
              </a:rPr>
              <a:t>Estos </a:t>
            </a:r>
            <a:r>
              <a:rPr lang="es-ES_tradnl" sz="2200" dirty="0">
                <a:solidFill>
                  <a:srgbClr val="002060"/>
                </a:solidFill>
              </a:rPr>
              <a:t>Colegios Electorales, eran conformados para revisar y decidir de la validez, de la nulidad y declaratoria de las elecciones de gobernador del estado, senadores al congreso general y diputados al congreso local</a:t>
            </a:r>
            <a:r>
              <a:rPr lang="es-ES_tradnl" sz="2200" dirty="0" smtClean="0">
                <a:solidFill>
                  <a:srgbClr val="002060"/>
                </a:solidFill>
              </a:rPr>
              <a:t>.</a:t>
            </a:r>
            <a:endParaRPr lang="es-ES_tradnl" sz="2200" dirty="0">
              <a:solidFill>
                <a:srgbClr val="002060"/>
              </a:solidFill>
            </a:endParaRPr>
          </a:p>
        </p:txBody>
      </p:sp>
      <p:sp>
        <p:nvSpPr>
          <p:cNvPr id="5" name="4 Rectángulo"/>
          <p:cNvSpPr/>
          <p:nvPr/>
        </p:nvSpPr>
        <p:spPr>
          <a:xfrm>
            <a:off x="-1" y="1196752"/>
            <a:ext cx="3491881" cy="461665"/>
          </a:xfrm>
          <a:prstGeom prst="rect">
            <a:avLst/>
          </a:prstGeom>
        </p:spPr>
        <p:txBody>
          <a:bodyPr wrap="square">
            <a:spAutoFit/>
          </a:bodyPr>
          <a:lstStyle/>
          <a:p>
            <a:pPr marL="82296" indent="0" algn="ctr">
              <a:buNone/>
            </a:pPr>
            <a:r>
              <a:rPr lang="es-ES_tradnl" sz="2400" b="1" dirty="0">
                <a:solidFill>
                  <a:srgbClr val="002060"/>
                </a:solidFill>
              </a:rPr>
              <a:t>COLEGIOS ELECTORALES</a:t>
            </a:r>
            <a:endParaRPr lang="es-ES_tradnl" sz="2400" dirty="0">
              <a:solidFill>
                <a:srgbClr val="002060"/>
              </a:solidFill>
            </a:endParaRPr>
          </a:p>
        </p:txBody>
      </p:sp>
    </p:spTree>
    <p:extLst>
      <p:ext uri="{BB962C8B-B14F-4D97-AF65-F5344CB8AC3E}">
        <p14:creationId xmlns:p14="http://schemas.microsoft.com/office/powerpoint/2010/main" val="1336717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3" y="1268760"/>
            <a:ext cx="8856983" cy="4425355"/>
          </a:xfrm>
        </p:spPr>
        <p:txBody>
          <a:bodyPr>
            <a:normAutofit/>
          </a:bodyPr>
          <a:lstStyle/>
          <a:p>
            <a:pPr marL="0" indent="0" algn="just">
              <a:buNone/>
            </a:pPr>
            <a:r>
              <a:rPr lang="es-MX" sz="2400" b="1" dirty="0">
                <a:solidFill>
                  <a:srgbClr val="002060"/>
                </a:solidFill>
              </a:rPr>
              <a:t>IV. </a:t>
            </a:r>
            <a:r>
              <a:rPr lang="es-MX" sz="2400" dirty="0">
                <a:solidFill>
                  <a:srgbClr val="002060"/>
                </a:solidFill>
              </a:rPr>
              <a:t>Se deroga. </a:t>
            </a:r>
          </a:p>
          <a:p>
            <a:pPr marL="0" indent="0" algn="just">
              <a:buNone/>
            </a:pPr>
            <a:r>
              <a:rPr lang="es-MX" sz="2400" b="1" dirty="0" smtClean="0">
                <a:solidFill>
                  <a:srgbClr val="002060"/>
                </a:solidFill>
              </a:rPr>
              <a:t>V</a:t>
            </a:r>
            <a:r>
              <a:rPr lang="es-MX" sz="2400" b="1" dirty="0">
                <a:solidFill>
                  <a:srgbClr val="002060"/>
                </a:solidFill>
              </a:rPr>
              <a:t>. </a:t>
            </a:r>
            <a:r>
              <a:rPr lang="es-MX" sz="2400" dirty="0">
                <a:solidFill>
                  <a:srgbClr val="002060"/>
                </a:solidFill>
              </a:rPr>
              <a:t>Proponer al Pleno el Magistrado suplente que cubrirá la ausencia temporal del Magistrado </a:t>
            </a:r>
            <a:r>
              <a:rPr lang="es-MX" sz="2400" dirty="0" smtClean="0">
                <a:solidFill>
                  <a:srgbClr val="002060"/>
                </a:solidFill>
              </a:rPr>
              <a:t>propietario. </a:t>
            </a:r>
            <a:endParaRPr lang="es-MX" sz="2400" dirty="0">
              <a:solidFill>
                <a:srgbClr val="002060"/>
              </a:solidFill>
            </a:endParaRPr>
          </a:p>
          <a:p>
            <a:pPr marL="0" indent="0" algn="just">
              <a:buNone/>
            </a:pPr>
            <a:r>
              <a:rPr lang="es-MX" sz="2400" b="1" dirty="0">
                <a:solidFill>
                  <a:srgbClr val="002060"/>
                </a:solidFill>
              </a:rPr>
              <a:t>VI. </a:t>
            </a:r>
            <a:r>
              <a:rPr lang="es-MX" sz="2400" dirty="0">
                <a:solidFill>
                  <a:srgbClr val="002060"/>
                </a:solidFill>
              </a:rPr>
              <a:t>Vigilar que se cumplan, según corresponda, las determinaciones del Pleno y de los Jueces </a:t>
            </a:r>
            <a:r>
              <a:rPr lang="es-MX" sz="2400" dirty="0" smtClean="0">
                <a:solidFill>
                  <a:srgbClr val="002060"/>
                </a:solidFill>
              </a:rPr>
              <a:t>Instructores</a:t>
            </a:r>
            <a:r>
              <a:rPr lang="es-MX" sz="2400" dirty="0">
                <a:solidFill>
                  <a:srgbClr val="002060"/>
                </a:solidFill>
              </a:rPr>
              <a:t>.</a:t>
            </a:r>
          </a:p>
          <a:p>
            <a:pPr marL="0" indent="0" algn="just">
              <a:buNone/>
            </a:pPr>
            <a:r>
              <a:rPr lang="es-MX" sz="2400" b="1" dirty="0" smtClean="0">
                <a:solidFill>
                  <a:srgbClr val="002060"/>
                </a:solidFill>
              </a:rPr>
              <a:t>II</a:t>
            </a:r>
            <a:r>
              <a:rPr lang="es-MX" sz="2400" b="1" dirty="0">
                <a:solidFill>
                  <a:srgbClr val="002060"/>
                </a:solidFill>
              </a:rPr>
              <a:t>. </a:t>
            </a:r>
            <a:r>
              <a:rPr lang="es-MX" sz="2400" dirty="0">
                <a:solidFill>
                  <a:srgbClr val="002060"/>
                </a:solidFill>
              </a:rPr>
              <a:t>Despachar la correspondencia del </a:t>
            </a:r>
            <a:r>
              <a:rPr lang="es-MX" sz="2400" dirty="0" smtClean="0">
                <a:solidFill>
                  <a:srgbClr val="002060"/>
                </a:solidFill>
              </a:rPr>
              <a:t>Tribunal. </a:t>
            </a:r>
            <a:endParaRPr lang="es-MX" sz="2400" dirty="0">
              <a:solidFill>
                <a:srgbClr val="002060"/>
              </a:solidFill>
            </a:endParaRPr>
          </a:p>
          <a:p>
            <a:pPr marL="0" indent="0" algn="just">
              <a:buNone/>
            </a:pPr>
            <a:r>
              <a:rPr lang="es-MX" sz="2400" b="1" dirty="0">
                <a:solidFill>
                  <a:srgbClr val="002060"/>
                </a:solidFill>
              </a:rPr>
              <a:t>VIII. </a:t>
            </a:r>
            <a:r>
              <a:rPr lang="es-MX" sz="2400" dirty="0">
                <a:solidFill>
                  <a:srgbClr val="002060"/>
                </a:solidFill>
              </a:rPr>
              <a:t>Elaborar y enviar el proyecto de presupuesto de egresos del Tribunal, directamente al titular del Poder Ejecutivo, o por conducto </a:t>
            </a:r>
            <a:r>
              <a:rPr lang="es-MX" sz="2400" dirty="0" smtClean="0">
                <a:solidFill>
                  <a:srgbClr val="002060"/>
                </a:solidFill>
              </a:rPr>
              <a:t>del funcionario </a:t>
            </a:r>
            <a:r>
              <a:rPr lang="es-MX" sz="2400" dirty="0">
                <a:solidFill>
                  <a:srgbClr val="002060"/>
                </a:solidFill>
              </a:rPr>
              <a:t>que éste designe, a más tardar en el mes de octubre de cada año. </a:t>
            </a:r>
          </a:p>
        </p:txBody>
      </p:sp>
    </p:spTree>
    <p:extLst>
      <p:ext uri="{BB962C8B-B14F-4D97-AF65-F5344CB8AC3E}">
        <p14:creationId xmlns:p14="http://schemas.microsoft.com/office/powerpoint/2010/main" val="3455261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496" y="936104"/>
            <a:ext cx="8928992" cy="5157192"/>
          </a:xfrm>
        </p:spPr>
        <p:txBody>
          <a:bodyPr>
            <a:normAutofit/>
          </a:bodyPr>
          <a:lstStyle/>
          <a:p>
            <a:pPr marL="0" indent="0" algn="just">
              <a:buNone/>
            </a:pPr>
            <a:r>
              <a:rPr lang="es-MX" sz="2400" b="1" dirty="0">
                <a:solidFill>
                  <a:srgbClr val="002060"/>
                </a:solidFill>
              </a:rPr>
              <a:t>IX. </a:t>
            </a:r>
            <a:r>
              <a:rPr lang="es-MX" sz="2400" dirty="0">
                <a:solidFill>
                  <a:srgbClr val="002060"/>
                </a:solidFill>
              </a:rPr>
              <a:t>Remitir al Congreso del Estado, en la forma y términos establecidos en la Ley, la información financiera, materia de cuenta pública, para su examen, fiscalización y calificación </a:t>
            </a:r>
            <a:r>
              <a:rPr lang="es-MX" sz="2400" dirty="0" smtClean="0">
                <a:solidFill>
                  <a:srgbClr val="002060"/>
                </a:solidFill>
              </a:rPr>
              <a:t>anual. </a:t>
            </a:r>
            <a:endParaRPr lang="es-MX" sz="2400" dirty="0">
              <a:solidFill>
                <a:srgbClr val="002060"/>
              </a:solidFill>
            </a:endParaRPr>
          </a:p>
          <a:p>
            <a:pPr marL="0" indent="0" algn="just">
              <a:buNone/>
            </a:pPr>
            <a:r>
              <a:rPr lang="es-MX" sz="2400" b="1" dirty="0">
                <a:solidFill>
                  <a:srgbClr val="002060"/>
                </a:solidFill>
              </a:rPr>
              <a:t>X. </a:t>
            </a:r>
            <a:r>
              <a:rPr lang="es-MX" sz="2400" dirty="0">
                <a:solidFill>
                  <a:srgbClr val="002060"/>
                </a:solidFill>
              </a:rPr>
              <a:t>Vigilar que el Tribunal cuente con los recursos humanos, financieros y materiales necesarios para su buen </a:t>
            </a:r>
            <a:r>
              <a:rPr lang="es-MX" sz="2400" dirty="0" smtClean="0">
                <a:solidFill>
                  <a:srgbClr val="002060"/>
                </a:solidFill>
              </a:rPr>
              <a:t>funcionamiento</a:t>
            </a:r>
            <a:r>
              <a:rPr lang="es-MX" sz="2400" dirty="0">
                <a:solidFill>
                  <a:srgbClr val="002060"/>
                </a:solidFill>
              </a:rPr>
              <a:t>.</a:t>
            </a:r>
          </a:p>
          <a:p>
            <a:pPr marL="0" indent="0" algn="just">
              <a:buNone/>
            </a:pPr>
            <a:r>
              <a:rPr lang="es-MX" sz="2400" b="1" dirty="0">
                <a:solidFill>
                  <a:srgbClr val="002060"/>
                </a:solidFill>
              </a:rPr>
              <a:t>XI. </a:t>
            </a:r>
            <a:r>
              <a:rPr lang="es-MX" sz="2400" dirty="0">
                <a:solidFill>
                  <a:srgbClr val="002060"/>
                </a:solidFill>
              </a:rPr>
              <a:t>Convocar a sesiones públicas o a reuniones internas, a los Magistrados del Tribunal, a los Jueces Instructores y a los demás miembros del personal jurídico o </a:t>
            </a:r>
            <a:r>
              <a:rPr lang="es-MX" sz="2400" dirty="0" smtClean="0">
                <a:solidFill>
                  <a:srgbClr val="002060"/>
                </a:solidFill>
              </a:rPr>
              <a:t>administrativo</a:t>
            </a:r>
            <a:r>
              <a:rPr lang="es-MX" sz="2400" dirty="0">
                <a:solidFill>
                  <a:srgbClr val="002060"/>
                </a:solidFill>
              </a:rPr>
              <a:t>.</a:t>
            </a:r>
          </a:p>
          <a:p>
            <a:pPr marL="0" indent="0" algn="just">
              <a:buNone/>
            </a:pPr>
            <a:r>
              <a:rPr lang="es-MX" sz="2400" b="1" dirty="0">
                <a:solidFill>
                  <a:srgbClr val="002060"/>
                </a:solidFill>
              </a:rPr>
              <a:t>XII. </a:t>
            </a:r>
            <a:r>
              <a:rPr lang="es-MX" sz="2400" dirty="0">
                <a:solidFill>
                  <a:srgbClr val="002060"/>
                </a:solidFill>
              </a:rPr>
              <a:t>Tomar las medidas necesarias para coordinar las funciones jurisdiccionales y </a:t>
            </a:r>
            <a:r>
              <a:rPr lang="es-MX" sz="2400" dirty="0" smtClean="0">
                <a:solidFill>
                  <a:srgbClr val="002060"/>
                </a:solidFill>
              </a:rPr>
              <a:t>administrativas</a:t>
            </a:r>
            <a:r>
              <a:rPr lang="es-MX" sz="2400" dirty="0">
                <a:solidFill>
                  <a:srgbClr val="002060"/>
                </a:solidFill>
              </a:rPr>
              <a:t>.</a:t>
            </a:r>
          </a:p>
          <a:p>
            <a:pPr marL="0" indent="0" algn="just">
              <a:buNone/>
            </a:pPr>
            <a:r>
              <a:rPr lang="es-MX" sz="2400" b="1" dirty="0">
                <a:solidFill>
                  <a:srgbClr val="002060"/>
                </a:solidFill>
              </a:rPr>
              <a:t>XIII. </a:t>
            </a:r>
            <a:r>
              <a:rPr lang="es-MX" sz="2400" dirty="0">
                <a:solidFill>
                  <a:srgbClr val="002060"/>
                </a:solidFill>
              </a:rPr>
              <a:t>Turnar a un Juez Instructor el expediente relativo a cualquiera de los medios de impugnación, de su competencia, para su trámite y </a:t>
            </a:r>
            <a:r>
              <a:rPr lang="es-MX" sz="2400" dirty="0" smtClean="0">
                <a:solidFill>
                  <a:srgbClr val="002060"/>
                </a:solidFill>
              </a:rPr>
              <a:t>sustanciación.</a:t>
            </a:r>
            <a:endParaRPr lang="es-MX" sz="2400" dirty="0">
              <a:solidFill>
                <a:srgbClr val="002060"/>
              </a:solidFill>
            </a:endParaRPr>
          </a:p>
          <a:p>
            <a:endParaRPr lang="es-MX" sz="2200" dirty="0">
              <a:solidFill>
                <a:srgbClr val="002060"/>
              </a:solidFill>
            </a:endParaRPr>
          </a:p>
        </p:txBody>
      </p:sp>
    </p:spTree>
    <p:extLst>
      <p:ext uri="{BB962C8B-B14F-4D97-AF65-F5344CB8AC3E}">
        <p14:creationId xmlns:p14="http://schemas.microsoft.com/office/powerpoint/2010/main" val="4266590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340768"/>
            <a:ext cx="8640960" cy="4536504"/>
          </a:xfrm>
        </p:spPr>
        <p:txBody>
          <a:bodyPr>
            <a:normAutofit fontScale="77500" lnSpcReduction="20000"/>
          </a:bodyPr>
          <a:lstStyle/>
          <a:p>
            <a:pPr marL="0" indent="0" algn="just">
              <a:buNone/>
            </a:pPr>
            <a:r>
              <a:rPr lang="es-MX" b="1" dirty="0">
                <a:solidFill>
                  <a:srgbClr val="002060"/>
                </a:solidFill>
              </a:rPr>
              <a:t>XIV. </a:t>
            </a:r>
            <a:r>
              <a:rPr lang="es-MX" dirty="0">
                <a:solidFill>
                  <a:srgbClr val="002060"/>
                </a:solidFill>
              </a:rPr>
              <a:t>Requerir o solicitar, cualquier informe o documento que, obrando en poder de los órganos del Instituto o de las autoridades federales, estatales, distritales o municipales, de los partidos políticos, candidatos independientes, agrupaciones u organizaciones políticas, pueda servir para la sustanciación o resolución de los expedientes, siempre que ello no sea obstáculo para resolver dentro de los plazos establecidos por la Ley de Medios de </a:t>
            </a:r>
            <a:r>
              <a:rPr lang="es-MX" dirty="0" smtClean="0">
                <a:solidFill>
                  <a:srgbClr val="002060"/>
                </a:solidFill>
              </a:rPr>
              <a:t>Impugnación.</a:t>
            </a:r>
          </a:p>
          <a:p>
            <a:pPr marL="0" indent="0" algn="just">
              <a:buNone/>
            </a:pPr>
            <a:r>
              <a:rPr lang="es-MX" dirty="0" smtClean="0">
                <a:solidFill>
                  <a:srgbClr val="002060"/>
                </a:solidFill>
              </a:rPr>
              <a:t> </a:t>
            </a:r>
            <a:endParaRPr lang="es-MX" dirty="0">
              <a:solidFill>
                <a:srgbClr val="002060"/>
              </a:solidFill>
            </a:endParaRPr>
          </a:p>
          <a:p>
            <a:pPr marL="0" indent="0" algn="just">
              <a:buNone/>
            </a:pPr>
            <a:r>
              <a:rPr lang="es-MX" b="1" dirty="0">
                <a:solidFill>
                  <a:srgbClr val="002060"/>
                </a:solidFill>
              </a:rPr>
              <a:t>XV. </a:t>
            </a:r>
            <a:r>
              <a:rPr lang="es-MX" dirty="0">
                <a:solidFill>
                  <a:srgbClr val="002060"/>
                </a:solidFill>
              </a:rPr>
              <a:t>Emitir los acuerdos necesarios y proveer las promociones que presenten las partes, una vez que el expediente ha sido tramitado y sustanciado por el Juez Instructor y después de emitida la sentencia definitiva en el expediente de que se </a:t>
            </a:r>
            <a:r>
              <a:rPr lang="es-MX" dirty="0" smtClean="0">
                <a:solidFill>
                  <a:srgbClr val="002060"/>
                </a:solidFill>
              </a:rPr>
              <a:t>trate. </a:t>
            </a:r>
            <a:endParaRPr lang="es-MX" dirty="0">
              <a:solidFill>
                <a:srgbClr val="002060"/>
              </a:solidFill>
            </a:endParaRPr>
          </a:p>
          <a:p>
            <a:endParaRPr lang="es-MX" dirty="0">
              <a:solidFill>
                <a:srgbClr val="002060"/>
              </a:solidFill>
            </a:endParaRPr>
          </a:p>
        </p:txBody>
      </p:sp>
    </p:spTree>
    <p:extLst>
      <p:ext uri="{BB962C8B-B14F-4D97-AF65-F5344CB8AC3E}">
        <p14:creationId xmlns:p14="http://schemas.microsoft.com/office/powerpoint/2010/main" val="1534714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052736"/>
            <a:ext cx="8784976" cy="4941168"/>
          </a:xfrm>
        </p:spPr>
        <p:txBody>
          <a:bodyPr>
            <a:normAutofit lnSpcReduction="10000"/>
          </a:bodyPr>
          <a:lstStyle/>
          <a:p>
            <a:pPr marL="0" indent="0" algn="just">
              <a:buNone/>
            </a:pPr>
            <a:r>
              <a:rPr lang="es-MX" sz="2400" b="1" dirty="0">
                <a:solidFill>
                  <a:srgbClr val="002060"/>
                </a:solidFill>
              </a:rPr>
              <a:t>XVI. </a:t>
            </a:r>
            <a:r>
              <a:rPr lang="es-MX" sz="2400" dirty="0">
                <a:solidFill>
                  <a:srgbClr val="002060"/>
                </a:solidFill>
              </a:rPr>
              <a:t>Ordenar, en casos extraordinarios, que se realice alguna diligencia o se desahogue o perfeccione alguna prueba, siempre que ello no sea obstáculo para resolver dentro de los plazos establecidos por la Ley de Medios de Impugnación y demás disposiciones </a:t>
            </a:r>
            <a:r>
              <a:rPr lang="es-MX" sz="2400" dirty="0" smtClean="0">
                <a:solidFill>
                  <a:srgbClr val="002060"/>
                </a:solidFill>
              </a:rPr>
              <a:t>aplicables. </a:t>
            </a:r>
            <a:endParaRPr lang="es-MX" sz="2400" dirty="0">
              <a:solidFill>
                <a:srgbClr val="002060"/>
              </a:solidFill>
            </a:endParaRPr>
          </a:p>
          <a:p>
            <a:pPr marL="0" indent="0" algn="just">
              <a:buNone/>
            </a:pPr>
            <a:r>
              <a:rPr lang="es-MX" sz="2400" b="1" dirty="0">
                <a:solidFill>
                  <a:srgbClr val="002060"/>
                </a:solidFill>
              </a:rPr>
              <a:t>XVII. </a:t>
            </a:r>
            <a:r>
              <a:rPr lang="es-MX" sz="2400" dirty="0">
                <a:solidFill>
                  <a:srgbClr val="002060"/>
                </a:solidFill>
              </a:rPr>
              <a:t>Rendir ante el Pleno un informe al término de cada proceso electoral, dando cuenta de la marcha del Tribunal, de los principales criterios adoptados en sus resoluciones y ordenar su </a:t>
            </a:r>
            <a:r>
              <a:rPr lang="es-MX" sz="2400" dirty="0" smtClean="0">
                <a:solidFill>
                  <a:srgbClr val="002060"/>
                </a:solidFill>
              </a:rPr>
              <a:t>publicación. </a:t>
            </a:r>
            <a:endParaRPr lang="es-MX" sz="2400" dirty="0">
              <a:solidFill>
                <a:srgbClr val="002060"/>
              </a:solidFill>
            </a:endParaRPr>
          </a:p>
          <a:p>
            <a:pPr marL="0" indent="0" algn="just">
              <a:buNone/>
            </a:pPr>
            <a:r>
              <a:rPr lang="es-MX" sz="2400" b="1" dirty="0">
                <a:solidFill>
                  <a:srgbClr val="002060"/>
                </a:solidFill>
              </a:rPr>
              <a:t>XVIII. </a:t>
            </a:r>
            <a:r>
              <a:rPr lang="es-MX" sz="2400" dirty="0">
                <a:solidFill>
                  <a:srgbClr val="002060"/>
                </a:solidFill>
              </a:rPr>
              <a:t>Decretar, cuando proceda, a petición del Pleno o de cualquier otra parte legitimada, previo el procedimiento de ley, la suspensión, remoción, cese o cualquier otra sanción administrativa, al Secretario General de Acuerdos, Secretario Administrativo, Jueces Instructores, los Coordinadores y demás personal jurídico o administrativo del </a:t>
            </a:r>
            <a:r>
              <a:rPr lang="es-MX" sz="2400" dirty="0" smtClean="0">
                <a:solidFill>
                  <a:srgbClr val="002060"/>
                </a:solidFill>
              </a:rPr>
              <a:t>Tribunal. </a:t>
            </a:r>
            <a:endParaRPr lang="es-MX" sz="2400" dirty="0">
              <a:solidFill>
                <a:srgbClr val="002060"/>
              </a:solidFill>
            </a:endParaRPr>
          </a:p>
          <a:p>
            <a:pPr algn="just"/>
            <a:endParaRPr lang="es-MX" sz="2200" dirty="0">
              <a:solidFill>
                <a:srgbClr val="002060"/>
              </a:solidFill>
            </a:endParaRPr>
          </a:p>
        </p:txBody>
      </p:sp>
    </p:spTree>
    <p:extLst>
      <p:ext uri="{BB962C8B-B14F-4D97-AF65-F5344CB8AC3E}">
        <p14:creationId xmlns:p14="http://schemas.microsoft.com/office/powerpoint/2010/main" val="2018876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268760"/>
            <a:ext cx="8640959" cy="4680520"/>
          </a:xfrm>
        </p:spPr>
        <p:txBody>
          <a:bodyPr>
            <a:normAutofit/>
          </a:bodyPr>
          <a:lstStyle/>
          <a:p>
            <a:pPr marL="0" indent="0" algn="just">
              <a:buNone/>
            </a:pPr>
            <a:r>
              <a:rPr lang="es-MX" sz="2400" b="1" dirty="0">
                <a:solidFill>
                  <a:srgbClr val="002060"/>
                </a:solidFill>
              </a:rPr>
              <a:t>XIX</a:t>
            </a:r>
            <a:r>
              <a:rPr lang="es-MX" sz="2400" b="1" dirty="0" smtClean="0">
                <a:solidFill>
                  <a:srgbClr val="002060"/>
                </a:solidFill>
              </a:rPr>
              <a:t>. </a:t>
            </a:r>
            <a:r>
              <a:rPr lang="es-MX" sz="2400" dirty="0">
                <a:solidFill>
                  <a:srgbClr val="002060"/>
                </a:solidFill>
              </a:rPr>
              <a:t>Acordar con el Secretario Administrativo, o con los titulares de las coordinaciones adscritas a la Presidencia del Tribunal, los asuntos de su </a:t>
            </a:r>
            <a:r>
              <a:rPr lang="es-MX" sz="2400" dirty="0" smtClean="0">
                <a:solidFill>
                  <a:srgbClr val="002060"/>
                </a:solidFill>
              </a:rPr>
              <a:t>competencia. </a:t>
            </a:r>
            <a:endParaRPr lang="es-MX" sz="2400" dirty="0">
              <a:solidFill>
                <a:srgbClr val="002060"/>
              </a:solidFill>
            </a:endParaRPr>
          </a:p>
          <a:p>
            <a:pPr marL="0" indent="0" algn="just">
              <a:buNone/>
            </a:pPr>
            <a:r>
              <a:rPr lang="es-MX" sz="2400" b="1" dirty="0">
                <a:solidFill>
                  <a:srgbClr val="002060"/>
                </a:solidFill>
              </a:rPr>
              <a:t>XX. </a:t>
            </a:r>
            <a:r>
              <a:rPr lang="es-MX" sz="2400" dirty="0">
                <a:solidFill>
                  <a:srgbClr val="002060"/>
                </a:solidFill>
              </a:rPr>
              <a:t>Fijar los lineamientos para la selección, capacitación, designación y promoción del personal del Tribunal, tomando en cuenta los principios de certeza, legalidad, independencia, imparcialidad y </a:t>
            </a:r>
            <a:r>
              <a:rPr lang="es-MX" sz="2400" dirty="0" smtClean="0">
                <a:solidFill>
                  <a:srgbClr val="002060"/>
                </a:solidFill>
              </a:rPr>
              <a:t>objetividad. </a:t>
            </a:r>
            <a:endParaRPr lang="es-MX" sz="2400" dirty="0">
              <a:solidFill>
                <a:srgbClr val="002060"/>
              </a:solidFill>
            </a:endParaRPr>
          </a:p>
          <a:p>
            <a:pPr marL="0" indent="0" algn="just">
              <a:buNone/>
            </a:pPr>
            <a:r>
              <a:rPr lang="es-MX" sz="2400" b="1" dirty="0">
                <a:solidFill>
                  <a:srgbClr val="002060"/>
                </a:solidFill>
              </a:rPr>
              <a:t>XXI. </a:t>
            </a:r>
            <a:r>
              <a:rPr lang="es-MX" sz="2400" dirty="0">
                <a:solidFill>
                  <a:srgbClr val="002060"/>
                </a:solidFill>
              </a:rPr>
              <a:t>Vigilar que se cumplan las disposiciones del Reglamento Interior del </a:t>
            </a:r>
            <a:r>
              <a:rPr lang="es-MX" sz="2400" dirty="0" smtClean="0">
                <a:solidFill>
                  <a:srgbClr val="002060"/>
                </a:solidFill>
              </a:rPr>
              <a:t>Tribunal</a:t>
            </a:r>
            <a:r>
              <a:rPr lang="es-MX" sz="2400" dirty="0">
                <a:solidFill>
                  <a:srgbClr val="002060"/>
                </a:solidFill>
              </a:rPr>
              <a:t>.</a:t>
            </a:r>
          </a:p>
        </p:txBody>
      </p:sp>
    </p:spTree>
    <p:extLst>
      <p:ext uri="{BB962C8B-B14F-4D97-AF65-F5344CB8AC3E}">
        <p14:creationId xmlns:p14="http://schemas.microsoft.com/office/powerpoint/2010/main" val="377088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1" y="1412776"/>
            <a:ext cx="8640959" cy="5001419"/>
          </a:xfrm>
        </p:spPr>
        <p:txBody>
          <a:bodyPr>
            <a:normAutofit/>
          </a:bodyPr>
          <a:lstStyle/>
          <a:p>
            <a:pPr marL="0" indent="0" algn="just">
              <a:buNone/>
            </a:pPr>
            <a:r>
              <a:rPr lang="es-MX" sz="2400" b="1" dirty="0">
                <a:solidFill>
                  <a:srgbClr val="002060"/>
                </a:solidFill>
              </a:rPr>
              <a:t>XXII. </a:t>
            </a:r>
            <a:r>
              <a:rPr lang="es-MX" sz="2400" dirty="0">
                <a:solidFill>
                  <a:srgbClr val="002060"/>
                </a:solidFill>
              </a:rPr>
              <a:t>Apercibir, amonestar, e imponer multas de diez a cien veces el valor diario de la Unidad de Medida y Actualización, al momento de cometerse la falta, a aquellas personas que falten al respeto a algún miembro del Tribunal, en las </a:t>
            </a:r>
            <a:r>
              <a:rPr lang="es-MX" sz="2400" dirty="0" smtClean="0">
                <a:solidFill>
                  <a:srgbClr val="002060"/>
                </a:solidFill>
              </a:rPr>
              <a:t>sesiones. </a:t>
            </a:r>
            <a:endParaRPr lang="es-MX" sz="2400" dirty="0">
              <a:solidFill>
                <a:srgbClr val="002060"/>
              </a:solidFill>
            </a:endParaRPr>
          </a:p>
          <a:p>
            <a:pPr marL="0" indent="0" algn="just">
              <a:buNone/>
            </a:pPr>
            <a:r>
              <a:rPr lang="es-MX" sz="2400" b="1" dirty="0">
                <a:solidFill>
                  <a:srgbClr val="002060"/>
                </a:solidFill>
              </a:rPr>
              <a:t>XXIII. </a:t>
            </a:r>
            <a:r>
              <a:rPr lang="es-MX" sz="2400" dirty="0">
                <a:solidFill>
                  <a:srgbClr val="002060"/>
                </a:solidFill>
              </a:rPr>
              <a:t>Conocer de las responsabilidades de los servidores públicos del Tribunal, con excepción de los Magistrados, y aplicar las sanciones a que se refiere la presente </a:t>
            </a:r>
            <a:r>
              <a:rPr lang="es-MX" sz="2400" dirty="0" smtClean="0">
                <a:solidFill>
                  <a:srgbClr val="002060"/>
                </a:solidFill>
              </a:rPr>
              <a:t>Ley</a:t>
            </a:r>
            <a:r>
              <a:rPr lang="es-MX" sz="2400" dirty="0">
                <a:solidFill>
                  <a:srgbClr val="002060"/>
                </a:solidFill>
              </a:rPr>
              <a:t>.</a:t>
            </a:r>
          </a:p>
          <a:p>
            <a:pPr marL="0" indent="0" algn="just">
              <a:buNone/>
            </a:pPr>
            <a:r>
              <a:rPr lang="es-MX" sz="2400" b="1" dirty="0">
                <a:solidFill>
                  <a:srgbClr val="002060"/>
                </a:solidFill>
              </a:rPr>
              <a:t>XXIV. </a:t>
            </a:r>
            <a:r>
              <a:rPr lang="es-MX" sz="2400" dirty="0">
                <a:solidFill>
                  <a:srgbClr val="002060"/>
                </a:solidFill>
              </a:rPr>
              <a:t>Las demás que señale esta Ley, y demás leyes aplicables.</a:t>
            </a:r>
          </a:p>
          <a:p>
            <a:endParaRPr lang="es-MX" sz="2200" dirty="0">
              <a:solidFill>
                <a:srgbClr val="002060"/>
              </a:solidFill>
            </a:endParaRPr>
          </a:p>
        </p:txBody>
      </p:sp>
    </p:spTree>
    <p:extLst>
      <p:ext uri="{BB962C8B-B14F-4D97-AF65-F5344CB8AC3E}">
        <p14:creationId xmlns:p14="http://schemas.microsoft.com/office/powerpoint/2010/main" val="329461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27496" y="1124744"/>
            <a:ext cx="8568952" cy="4785395"/>
          </a:xfrm>
        </p:spPr>
        <p:txBody>
          <a:bodyPr>
            <a:noAutofit/>
          </a:bodyPr>
          <a:lstStyle/>
          <a:p>
            <a:pPr marL="0" indent="0" algn="just">
              <a:buNone/>
            </a:pPr>
            <a:r>
              <a:rPr lang="es-MX" sz="2400" dirty="0">
                <a:solidFill>
                  <a:srgbClr val="002060"/>
                </a:solidFill>
              </a:rPr>
              <a:t>El Secretario General de Acuerdos del Tribunal, tendrá las siguientes atribuciones</a:t>
            </a:r>
            <a:r>
              <a:rPr lang="es-MX" sz="2400" dirty="0" smtClean="0">
                <a:solidFill>
                  <a:srgbClr val="002060"/>
                </a:solidFill>
              </a:rPr>
              <a:t>: Ley </a:t>
            </a:r>
            <a:r>
              <a:rPr lang="es-MX" sz="2400" dirty="0">
                <a:solidFill>
                  <a:srgbClr val="002060"/>
                </a:solidFill>
              </a:rPr>
              <a:t>Orgánica del Tribunal Electoral de Tabasco Oficialía Mayor 9 </a:t>
            </a:r>
          </a:p>
          <a:p>
            <a:pPr algn="just"/>
            <a:r>
              <a:rPr lang="es-MX" sz="2400" b="1" dirty="0">
                <a:solidFill>
                  <a:srgbClr val="002060"/>
                </a:solidFill>
              </a:rPr>
              <a:t>I. </a:t>
            </a:r>
            <a:r>
              <a:rPr lang="es-MX" sz="2400" dirty="0">
                <a:solidFill>
                  <a:srgbClr val="002060"/>
                </a:solidFill>
              </a:rPr>
              <a:t>Apoyar al Presidente del Tribunal en las tareas que le </a:t>
            </a:r>
            <a:r>
              <a:rPr lang="es-MX" sz="2400" dirty="0" smtClean="0">
                <a:solidFill>
                  <a:srgbClr val="002060"/>
                </a:solidFill>
              </a:rPr>
              <a:t>encomiende. </a:t>
            </a:r>
            <a:endParaRPr lang="es-MX" sz="2400" dirty="0">
              <a:solidFill>
                <a:srgbClr val="002060"/>
              </a:solidFill>
            </a:endParaRPr>
          </a:p>
          <a:p>
            <a:pPr algn="just"/>
            <a:r>
              <a:rPr lang="es-MX" sz="2400" b="1" dirty="0">
                <a:solidFill>
                  <a:srgbClr val="002060"/>
                </a:solidFill>
              </a:rPr>
              <a:t>II. </a:t>
            </a:r>
            <a:r>
              <a:rPr lang="es-MX" sz="2400" dirty="0">
                <a:solidFill>
                  <a:srgbClr val="002060"/>
                </a:solidFill>
              </a:rPr>
              <a:t>Dar cuenta, tomar las votaciones y formular el acta respectiva en las sesiones del </a:t>
            </a:r>
            <a:r>
              <a:rPr lang="es-MX" sz="2400" dirty="0" smtClean="0">
                <a:solidFill>
                  <a:srgbClr val="002060"/>
                </a:solidFill>
              </a:rPr>
              <a:t>Pleno</a:t>
            </a:r>
            <a:r>
              <a:rPr lang="es-MX" sz="2400" dirty="0">
                <a:solidFill>
                  <a:srgbClr val="002060"/>
                </a:solidFill>
              </a:rPr>
              <a:t>.</a:t>
            </a:r>
          </a:p>
          <a:p>
            <a:pPr algn="just"/>
            <a:r>
              <a:rPr lang="es-MX" sz="2400" b="1" dirty="0" smtClean="0">
                <a:solidFill>
                  <a:srgbClr val="002060"/>
                </a:solidFill>
              </a:rPr>
              <a:t>III</a:t>
            </a:r>
            <a:r>
              <a:rPr lang="es-MX" sz="2400" b="1" dirty="0">
                <a:solidFill>
                  <a:srgbClr val="002060"/>
                </a:solidFill>
              </a:rPr>
              <a:t>. </a:t>
            </a:r>
            <a:r>
              <a:rPr lang="es-MX" sz="2400" dirty="0">
                <a:solidFill>
                  <a:srgbClr val="002060"/>
                </a:solidFill>
              </a:rPr>
              <a:t>Llevar el control del turno de los Magistrados; y Jueces </a:t>
            </a:r>
            <a:r>
              <a:rPr lang="es-MX" sz="2400" dirty="0" smtClean="0">
                <a:solidFill>
                  <a:srgbClr val="002060"/>
                </a:solidFill>
              </a:rPr>
              <a:t>Instructores</a:t>
            </a:r>
            <a:r>
              <a:rPr lang="es-MX" sz="2400" dirty="0">
                <a:solidFill>
                  <a:srgbClr val="002060"/>
                </a:solidFill>
              </a:rPr>
              <a:t>.</a:t>
            </a:r>
          </a:p>
          <a:p>
            <a:pPr algn="just"/>
            <a:r>
              <a:rPr lang="es-MX" sz="2400" b="1" dirty="0">
                <a:solidFill>
                  <a:srgbClr val="002060"/>
                </a:solidFill>
              </a:rPr>
              <a:t>IV. </a:t>
            </a:r>
            <a:r>
              <a:rPr lang="es-MX" sz="2400" dirty="0">
                <a:solidFill>
                  <a:srgbClr val="002060"/>
                </a:solidFill>
              </a:rPr>
              <a:t>Llevar el registro de las sustituciones de los </a:t>
            </a:r>
            <a:r>
              <a:rPr lang="es-MX" sz="2400" dirty="0" smtClean="0">
                <a:solidFill>
                  <a:srgbClr val="002060"/>
                </a:solidFill>
              </a:rPr>
              <a:t>Magistrados</a:t>
            </a:r>
            <a:r>
              <a:rPr lang="es-MX" sz="2400" dirty="0">
                <a:solidFill>
                  <a:srgbClr val="002060"/>
                </a:solidFill>
              </a:rPr>
              <a:t>.</a:t>
            </a:r>
          </a:p>
          <a:p>
            <a:pPr algn="just"/>
            <a:r>
              <a:rPr lang="es-MX" sz="2400" b="1" dirty="0">
                <a:solidFill>
                  <a:srgbClr val="002060"/>
                </a:solidFill>
              </a:rPr>
              <a:t>V. </a:t>
            </a:r>
            <a:r>
              <a:rPr lang="es-MX" sz="2400" dirty="0">
                <a:solidFill>
                  <a:srgbClr val="002060"/>
                </a:solidFill>
              </a:rPr>
              <a:t>Supervisar el debido funcionamiento de la Oficialía de Partes del </a:t>
            </a:r>
            <a:r>
              <a:rPr lang="es-MX" sz="2400" dirty="0" smtClean="0">
                <a:solidFill>
                  <a:srgbClr val="002060"/>
                </a:solidFill>
              </a:rPr>
              <a:t>Tribunal. </a:t>
            </a:r>
            <a:endParaRPr lang="es-MX" sz="2400" dirty="0">
              <a:solidFill>
                <a:srgbClr val="002060"/>
              </a:solidFill>
            </a:endParaRPr>
          </a:p>
        </p:txBody>
      </p:sp>
    </p:spTree>
    <p:extLst>
      <p:ext uri="{BB962C8B-B14F-4D97-AF65-F5344CB8AC3E}">
        <p14:creationId xmlns:p14="http://schemas.microsoft.com/office/powerpoint/2010/main" val="3176749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124744"/>
            <a:ext cx="8568951" cy="4896544"/>
          </a:xfrm>
        </p:spPr>
        <p:txBody>
          <a:bodyPr>
            <a:normAutofit/>
          </a:bodyPr>
          <a:lstStyle/>
          <a:p>
            <a:pPr marL="0" indent="0" algn="just">
              <a:buNone/>
            </a:pPr>
            <a:r>
              <a:rPr lang="es-MX" sz="2400" b="1" dirty="0" smtClean="0">
                <a:solidFill>
                  <a:srgbClr val="002060"/>
                </a:solidFill>
              </a:rPr>
              <a:t>VI</a:t>
            </a:r>
            <a:r>
              <a:rPr lang="es-MX" sz="2400" b="1" dirty="0">
                <a:solidFill>
                  <a:srgbClr val="002060"/>
                </a:solidFill>
              </a:rPr>
              <a:t>. </a:t>
            </a:r>
            <a:r>
              <a:rPr lang="es-MX" sz="2400" dirty="0">
                <a:solidFill>
                  <a:srgbClr val="002060"/>
                </a:solidFill>
              </a:rPr>
              <a:t>Supervisar que se hagan en tiempo y forma las notificaciones de los acuerdos del Pleno, Presidente, Comisión Sustanciadora y de los Jueces </a:t>
            </a:r>
            <a:r>
              <a:rPr lang="es-MX" sz="2400" dirty="0" smtClean="0">
                <a:solidFill>
                  <a:srgbClr val="002060"/>
                </a:solidFill>
              </a:rPr>
              <a:t>Instructores. </a:t>
            </a:r>
            <a:endParaRPr lang="es-MX" sz="2400" dirty="0">
              <a:solidFill>
                <a:srgbClr val="002060"/>
              </a:solidFill>
            </a:endParaRPr>
          </a:p>
          <a:p>
            <a:pPr marL="0" indent="0" algn="just">
              <a:buNone/>
            </a:pPr>
            <a:r>
              <a:rPr lang="es-MX" sz="2400" b="1" dirty="0">
                <a:solidFill>
                  <a:srgbClr val="002060"/>
                </a:solidFill>
              </a:rPr>
              <a:t>VII. </a:t>
            </a:r>
            <a:r>
              <a:rPr lang="es-MX" sz="2400" dirty="0">
                <a:solidFill>
                  <a:srgbClr val="002060"/>
                </a:solidFill>
              </a:rPr>
              <a:t>Supervisar el debido funcionamiento de los archivos jurisdiccionales y en su momento, su concentración y </a:t>
            </a:r>
            <a:r>
              <a:rPr lang="es-MX" sz="2400" dirty="0" smtClean="0">
                <a:solidFill>
                  <a:srgbClr val="002060"/>
                </a:solidFill>
              </a:rPr>
              <a:t>preservación. </a:t>
            </a:r>
            <a:endParaRPr lang="es-MX" sz="2400" dirty="0">
              <a:solidFill>
                <a:srgbClr val="002060"/>
              </a:solidFill>
            </a:endParaRPr>
          </a:p>
          <a:p>
            <a:pPr marL="0" indent="0" algn="just">
              <a:buNone/>
            </a:pPr>
            <a:r>
              <a:rPr lang="es-MX" sz="2400" b="1" dirty="0" smtClean="0">
                <a:solidFill>
                  <a:srgbClr val="002060"/>
                </a:solidFill>
              </a:rPr>
              <a:t>VIII</a:t>
            </a:r>
            <a:r>
              <a:rPr lang="es-MX" sz="2400" b="1" dirty="0">
                <a:solidFill>
                  <a:srgbClr val="002060"/>
                </a:solidFill>
              </a:rPr>
              <a:t>. </a:t>
            </a:r>
            <a:r>
              <a:rPr lang="es-MX" sz="2400" dirty="0">
                <a:solidFill>
                  <a:srgbClr val="002060"/>
                </a:solidFill>
              </a:rPr>
              <a:t>Dictar previo acuerdo con el Presidente del Tribunal, los lineamientos generales para la identificación e integración de los expedientes</a:t>
            </a:r>
            <a:r>
              <a:rPr lang="es-MX" sz="2400" b="1" dirty="0">
                <a:solidFill>
                  <a:srgbClr val="002060"/>
                </a:solidFill>
              </a:rPr>
              <a:t>, </a:t>
            </a:r>
            <a:r>
              <a:rPr lang="es-MX" sz="2400" dirty="0">
                <a:solidFill>
                  <a:srgbClr val="002060"/>
                </a:solidFill>
              </a:rPr>
              <a:t>vigilando su </a:t>
            </a:r>
            <a:r>
              <a:rPr lang="es-MX" sz="2400" dirty="0" smtClean="0">
                <a:solidFill>
                  <a:srgbClr val="002060"/>
                </a:solidFill>
              </a:rPr>
              <a:t>cumplimiento</a:t>
            </a:r>
            <a:r>
              <a:rPr lang="es-MX" sz="2400" dirty="0">
                <a:solidFill>
                  <a:srgbClr val="002060"/>
                </a:solidFill>
              </a:rPr>
              <a:t>.</a:t>
            </a:r>
          </a:p>
          <a:p>
            <a:pPr marL="0" indent="0" algn="just">
              <a:buNone/>
            </a:pPr>
            <a:r>
              <a:rPr lang="es-MX" sz="2400" b="1" dirty="0">
                <a:solidFill>
                  <a:srgbClr val="002060"/>
                </a:solidFill>
              </a:rPr>
              <a:t>IX. </a:t>
            </a:r>
            <a:r>
              <a:rPr lang="es-MX" sz="2400" dirty="0">
                <a:solidFill>
                  <a:srgbClr val="002060"/>
                </a:solidFill>
              </a:rPr>
              <a:t>Autorizar con su firma las actuaciones del </a:t>
            </a:r>
            <a:r>
              <a:rPr lang="es-MX" sz="2400" dirty="0" smtClean="0">
                <a:solidFill>
                  <a:srgbClr val="002060"/>
                </a:solidFill>
              </a:rPr>
              <a:t>Pleno</a:t>
            </a:r>
            <a:r>
              <a:rPr lang="es-MX" sz="2400" dirty="0">
                <a:solidFill>
                  <a:srgbClr val="002060"/>
                </a:solidFill>
              </a:rPr>
              <a:t>.</a:t>
            </a:r>
          </a:p>
          <a:p>
            <a:pPr marL="0" indent="0" algn="just">
              <a:buNone/>
            </a:pPr>
            <a:r>
              <a:rPr lang="es-MX" sz="2400" b="1" dirty="0">
                <a:solidFill>
                  <a:srgbClr val="002060"/>
                </a:solidFill>
              </a:rPr>
              <a:t>X. </a:t>
            </a:r>
            <a:r>
              <a:rPr lang="es-MX" sz="2400" dirty="0">
                <a:solidFill>
                  <a:srgbClr val="002060"/>
                </a:solidFill>
              </a:rPr>
              <a:t>Llevar el registro de las tesis de jurisprudencia que se </a:t>
            </a:r>
            <a:r>
              <a:rPr lang="es-MX" sz="2400" dirty="0" smtClean="0">
                <a:solidFill>
                  <a:srgbClr val="002060"/>
                </a:solidFill>
              </a:rPr>
              <a:t>adopten. </a:t>
            </a:r>
            <a:endParaRPr lang="es-MX" sz="2400" dirty="0">
              <a:solidFill>
                <a:srgbClr val="002060"/>
              </a:solidFill>
            </a:endParaRPr>
          </a:p>
        </p:txBody>
      </p:sp>
    </p:spTree>
    <p:extLst>
      <p:ext uri="{BB962C8B-B14F-4D97-AF65-F5344CB8AC3E}">
        <p14:creationId xmlns:p14="http://schemas.microsoft.com/office/powerpoint/2010/main" val="636854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7504" y="836712"/>
            <a:ext cx="8784976" cy="5301208"/>
          </a:xfrm>
        </p:spPr>
        <p:txBody>
          <a:bodyPr>
            <a:normAutofit/>
          </a:bodyPr>
          <a:lstStyle/>
          <a:p>
            <a:pPr marL="0" indent="0" algn="just">
              <a:buNone/>
            </a:pPr>
            <a:r>
              <a:rPr lang="es-MX" sz="2400" b="1" dirty="0">
                <a:solidFill>
                  <a:srgbClr val="002060"/>
                </a:solidFill>
              </a:rPr>
              <a:t>XI. DEROGADA P.O. 6941 </a:t>
            </a:r>
            <a:r>
              <a:rPr lang="es-MX" sz="2400" b="1" dirty="0" err="1">
                <a:solidFill>
                  <a:srgbClr val="002060"/>
                </a:solidFill>
              </a:rPr>
              <a:t>Spto</a:t>
            </a:r>
            <a:r>
              <a:rPr lang="es-MX" sz="2400" b="1" dirty="0">
                <a:solidFill>
                  <a:srgbClr val="002060"/>
                </a:solidFill>
              </a:rPr>
              <a:t>. C 14-Marzo-2009 </a:t>
            </a:r>
            <a:endParaRPr lang="es-MX" sz="2400" dirty="0">
              <a:solidFill>
                <a:srgbClr val="002060"/>
              </a:solidFill>
            </a:endParaRPr>
          </a:p>
          <a:p>
            <a:pPr marL="0" indent="0" algn="just">
              <a:buNone/>
            </a:pPr>
            <a:r>
              <a:rPr lang="es-MX" sz="2400" b="1" dirty="0" smtClean="0">
                <a:solidFill>
                  <a:srgbClr val="002060"/>
                </a:solidFill>
              </a:rPr>
              <a:t>XII</a:t>
            </a:r>
            <a:r>
              <a:rPr lang="es-MX" sz="2400" b="1" dirty="0">
                <a:solidFill>
                  <a:srgbClr val="002060"/>
                </a:solidFill>
              </a:rPr>
              <a:t>. </a:t>
            </a:r>
            <a:r>
              <a:rPr lang="es-MX" sz="2400" dirty="0">
                <a:solidFill>
                  <a:srgbClr val="002060"/>
                </a:solidFill>
              </a:rPr>
              <a:t>Revisar los engroses de las resoluciones aprobadas por el </a:t>
            </a:r>
            <a:r>
              <a:rPr lang="es-MX" sz="2400" dirty="0" smtClean="0">
                <a:solidFill>
                  <a:srgbClr val="002060"/>
                </a:solidFill>
              </a:rPr>
              <a:t>Pleno</a:t>
            </a:r>
            <a:r>
              <a:rPr lang="es-MX" sz="2400" dirty="0">
                <a:solidFill>
                  <a:srgbClr val="002060"/>
                </a:solidFill>
              </a:rPr>
              <a:t>.</a:t>
            </a:r>
          </a:p>
          <a:p>
            <a:pPr marL="0" indent="0" algn="just">
              <a:buNone/>
            </a:pPr>
            <a:r>
              <a:rPr lang="es-MX" sz="2400" b="1" dirty="0" smtClean="0">
                <a:solidFill>
                  <a:srgbClr val="002060"/>
                </a:solidFill>
              </a:rPr>
              <a:t>XIII</a:t>
            </a:r>
            <a:r>
              <a:rPr lang="es-MX" sz="2400" b="1" dirty="0">
                <a:solidFill>
                  <a:srgbClr val="002060"/>
                </a:solidFill>
              </a:rPr>
              <a:t>. </a:t>
            </a:r>
            <a:r>
              <a:rPr lang="es-MX" sz="2400" dirty="0">
                <a:solidFill>
                  <a:srgbClr val="002060"/>
                </a:solidFill>
              </a:rPr>
              <a:t>Remitir a los Jueces Instructores los recursos de apelación, el de inconformidad, los que deriven de los procesos de consulta popular, de elección de delegados y subdelegados, de iniciativa popular y el juicio, de acuerdo con el turno que les corresponda, llevando el control respectivo; autorizado con su firma las actuaciones de los </a:t>
            </a:r>
            <a:r>
              <a:rPr lang="es-MX" sz="2400" dirty="0" smtClean="0">
                <a:solidFill>
                  <a:srgbClr val="002060"/>
                </a:solidFill>
              </a:rPr>
              <a:t>mismos. </a:t>
            </a:r>
            <a:endParaRPr lang="es-MX" sz="2400" dirty="0">
              <a:solidFill>
                <a:srgbClr val="002060"/>
              </a:solidFill>
            </a:endParaRPr>
          </a:p>
          <a:p>
            <a:pPr marL="0" indent="0" algn="just">
              <a:buNone/>
            </a:pPr>
            <a:r>
              <a:rPr lang="es-MX" sz="2400" b="1" dirty="0" smtClean="0">
                <a:solidFill>
                  <a:srgbClr val="002060"/>
                </a:solidFill>
              </a:rPr>
              <a:t>XIV</a:t>
            </a:r>
            <a:r>
              <a:rPr lang="es-MX" sz="2400" b="1" dirty="0">
                <a:solidFill>
                  <a:srgbClr val="002060"/>
                </a:solidFill>
              </a:rPr>
              <a:t>. </a:t>
            </a:r>
            <a:r>
              <a:rPr lang="es-MX" sz="2400" dirty="0">
                <a:solidFill>
                  <a:srgbClr val="002060"/>
                </a:solidFill>
              </a:rPr>
              <a:t>Coordinar, de conformidad con los lineamientos que dicte el Pleno a los Jueces Instructores y a los Secretarios </a:t>
            </a:r>
            <a:r>
              <a:rPr lang="es-MX" sz="2400" dirty="0" smtClean="0">
                <a:solidFill>
                  <a:srgbClr val="002060"/>
                </a:solidFill>
              </a:rPr>
              <a:t>Proyectistas</a:t>
            </a:r>
            <a:r>
              <a:rPr lang="es-MX" sz="2400" dirty="0">
                <a:solidFill>
                  <a:srgbClr val="002060"/>
                </a:solidFill>
              </a:rPr>
              <a:t>.</a:t>
            </a:r>
          </a:p>
          <a:p>
            <a:pPr marL="0" indent="0" algn="just">
              <a:buNone/>
            </a:pPr>
            <a:r>
              <a:rPr lang="es-MX" sz="2400" b="1" dirty="0">
                <a:solidFill>
                  <a:srgbClr val="002060"/>
                </a:solidFill>
              </a:rPr>
              <a:t>XV. </a:t>
            </a:r>
            <a:r>
              <a:rPr lang="es-MX" sz="2400" dirty="0">
                <a:solidFill>
                  <a:srgbClr val="002060"/>
                </a:solidFill>
              </a:rPr>
              <a:t>Expedir las certificaciones y constancias que se requieran; y </a:t>
            </a:r>
          </a:p>
          <a:p>
            <a:pPr marL="0" indent="0" algn="just">
              <a:buNone/>
            </a:pPr>
            <a:r>
              <a:rPr lang="es-MX" sz="2400" b="1" dirty="0">
                <a:solidFill>
                  <a:srgbClr val="002060"/>
                </a:solidFill>
              </a:rPr>
              <a:t>XVI. </a:t>
            </a:r>
            <a:r>
              <a:rPr lang="es-MX" sz="2400" dirty="0">
                <a:solidFill>
                  <a:srgbClr val="002060"/>
                </a:solidFill>
              </a:rPr>
              <a:t>Las demás que le señalen esta Ley y el Reglamento Interior del Tribunal.</a:t>
            </a:r>
          </a:p>
          <a:p>
            <a:endParaRPr lang="es-MX" sz="2200" dirty="0">
              <a:solidFill>
                <a:srgbClr val="002060"/>
              </a:solidFill>
            </a:endParaRPr>
          </a:p>
        </p:txBody>
      </p:sp>
    </p:spTree>
    <p:extLst>
      <p:ext uri="{BB962C8B-B14F-4D97-AF65-F5344CB8AC3E}">
        <p14:creationId xmlns:p14="http://schemas.microsoft.com/office/powerpoint/2010/main" val="1573422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2009" y="980729"/>
            <a:ext cx="8964487" cy="5832647"/>
          </a:xfrm>
        </p:spPr>
        <p:txBody>
          <a:bodyPr>
            <a:normAutofit/>
          </a:bodyPr>
          <a:lstStyle/>
          <a:p>
            <a:pPr marL="0" indent="0" algn="just">
              <a:buNone/>
            </a:pPr>
            <a:r>
              <a:rPr lang="es-MX" sz="2400" dirty="0">
                <a:solidFill>
                  <a:srgbClr val="002060"/>
                </a:solidFill>
              </a:rPr>
              <a:t>Son atribuciones y obligaciones de los Jueces Instructores: </a:t>
            </a:r>
          </a:p>
          <a:p>
            <a:pPr marL="0" indent="0" algn="just">
              <a:buNone/>
            </a:pPr>
            <a:r>
              <a:rPr lang="es-MX" sz="2400" b="1" dirty="0" smtClean="0">
                <a:solidFill>
                  <a:srgbClr val="002060"/>
                </a:solidFill>
              </a:rPr>
              <a:t>I</a:t>
            </a:r>
            <a:r>
              <a:rPr lang="es-MX" sz="2400" b="1" dirty="0">
                <a:solidFill>
                  <a:srgbClr val="002060"/>
                </a:solidFill>
              </a:rPr>
              <a:t>. </a:t>
            </a:r>
            <a:r>
              <a:rPr lang="es-MX" sz="2400" dirty="0">
                <a:solidFill>
                  <a:srgbClr val="002060"/>
                </a:solidFill>
              </a:rPr>
              <a:t>Admitir los recursos de apelación, el de inconformidad, los que deriven de los procesos de consulta popular, de elección de delegados y subdelegados, de iniciativa popular, y el Juicio, así como los escritos de los coadyuvantes y de los terceros interesados, cuando cumplan con los requisitos establecidos en la Ley de Medios de Impugnación y demás disposiciones </a:t>
            </a:r>
            <a:r>
              <a:rPr lang="es-MX" sz="2400" dirty="0" smtClean="0">
                <a:solidFill>
                  <a:srgbClr val="002060"/>
                </a:solidFill>
              </a:rPr>
              <a:t>aplicables</a:t>
            </a:r>
            <a:r>
              <a:rPr lang="es-MX" sz="2400" dirty="0">
                <a:solidFill>
                  <a:srgbClr val="002060"/>
                </a:solidFill>
              </a:rPr>
              <a:t>.</a:t>
            </a:r>
          </a:p>
          <a:p>
            <a:pPr marL="0" indent="0" algn="just">
              <a:buNone/>
            </a:pPr>
            <a:r>
              <a:rPr lang="es-MX" sz="2400" b="1" dirty="0" smtClean="0">
                <a:solidFill>
                  <a:srgbClr val="002060"/>
                </a:solidFill>
              </a:rPr>
              <a:t>II</a:t>
            </a:r>
            <a:r>
              <a:rPr lang="es-MX" sz="2400" b="1" dirty="0">
                <a:solidFill>
                  <a:srgbClr val="002060"/>
                </a:solidFill>
              </a:rPr>
              <a:t>. </a:t>
            </a:r>
            <a:r>
              <a:rPr lang="es-MX" sz="2400" dirty="0">
                <a:solidFill>
                  <a:srgbClr val="002060"/>
                </a:solidFill>
              </a:rPr>
              <a:t>Someter al Pleno el proyecto de sentencia por el que se desechen de plano los recursos y el juicio a que se refiere la fracción anterior, cuando, en los términos de esta Ley y demás disposiciones aplicables, sean notoriamente improcedentes o evidentemente insustanciales</a:t>
            </a:r>
            <a:r>
              <a:rPr lang="es-MX" sz="2400" dirty="0" smtClean="0">
                <a:solidFill>
                  <a:srgbClr val="002060"/>
                </a:solidFill>
              </a:rPr>
              <a:t>; Ley </a:t>
            </a:r>
            <a:r>
              <a:rPr lang="es-MX" sz="2400" dirty="0">
                <a:solidFill>
                  <a:srgbClr val="002060"/>
                </a:solidFill>
              </a:rPr>
              <a:t>Orgánica del Tribunal Electoral de Tabasco Oficialía Mayor </a:t>
            </a:r>
            <a:r>
              <a:rPr lang="es-MX" sz="2400" dirty="0" smtClean="0">
                <a:solidFill>
                  <a:srgbClr val="002060"/>
                </a:solidFill>
              </a:rPr>
              <a:t>11. </a:t>
            </a:r>
            <a:endParaRPr lang="es-MX" sz="2400" dirty="0">
              <a:solidFill>
                <a:srgbClr val="002060"/>
              </a:solidFill>
            </a:endParaRPr>
          </a:p>
        </p:txBody>
      </p:sp>
    </p:spTree>
    <p:extLst>
      <p:ext uri="{BB962C8B-B14F-4D97-AF65-F5344CB8AC3E}">
        <p14:creationId xmlns:p14="http://schemas.microsoft.com/office/powerpoint/2010/main" val="404293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611560" y="1268760"/>
            <a:ext cx="8136904" cy="3888472"/>
          </a:xfrm>
        </p:spPr>
        <p:txBody>
          <a:bodyPr>
            <a:normAutofit/>
          </a:bodyPr>
          <a:lstStyle/>
          <a:p>
            <a:pPr marL="82296" indent="0">
              <a:buNone/>
            </a:pPr>
            <a:endParaRPr lang="es-ES" sz="2400" dirty="0" smtClean="0">
              <a:solidFill>
                <a:schemeClr val="tx2">
                  <a:lumMod val="75000"/>
                </a:schemeClr>
              </a:solidFill>
            </a:endParaRPr>
          </a:p>
          <a:p>
            <a:pPr marL="82296" indent="0">
              <a:buNone/>
            </a:pPr>
            <a:r>
              <a:rPr lang="es-ES_tradnl" sz="2400" b="1" dirty="0" smtClean="0">
                <a:solidFill>
                  <a:schemeClr val="tx2">
                    <a:lumMod val="75000"/>
                  </a:schemeClr>
                </a:solidFill>
              </a:rPr>
              <a:t>2</a:t>
            </a:r>
            <a:r>
              <a:rPr lang="es-ES_tradnl" sz="2400" b="1" dirty="0">
                <a:solidFill>
                  <a:schemeClr val="tx2">
                    <a:lumMod val="75000"/>
                  </a:schemeClr>
                </a:solidFill>
              </a:rPr>
              <a:t>. Ley Electoral de 1976.</a:t>
            </a:r>
            <a:endParaRPr lang="es-ES_tradnl" sz="2400" dirty="0">
              <a:solidFill>
                <a:schemeClr val="tx2">
                  <a:lumMod val="75000"/>
                </a:schemeClr>
              </a:solidFill>
            </a:endParaRPr>
          </a:p>
          <a:p>
            <a:pPr marL="82296" indent="0">
              <a:buNone/>
            </a:pPr>
            <a:r>
              <a:rPr lang="es-ES_tradnl" sz="2400" dirty="0">
                <a:solidFill>
                  <a:schemeClr val="tx2">
                    <a:lumMod val="75000"/>
                  </a:schemeClr>
                </a:solidFill>
              </a:rPr>
              <a:t> </a:t>
            </a:r>
          </a:p>
          <a:p>
            <a:pPr marL="82296" indent="0" algn="just">
              <a:buNone/>
            </a:pPr>
            <a:r>
              <a:rPr lang="es-ES_tradnl" sz="2400" dirty="0" smtClean="0">
                <a:solidFill>
                  <a:schemeClr val="tx2">
                    <a:lumMod val="75000"/>
                  </a:schemeClr>
                </a:solidFill>
              </a:rPr>
              <a:t>Los colegios </a:t>
            </a:r>
            <a:r>
              <a:rPr lang="es-ES_tradnl" sz="2400" dirty="0">
                <a:solidFill>
                  <a:schemeClr val="tx2">
                    <a:lumMod val="75000"/>
                  </a:schemeClr>
                </a:solidFill>
              </a:rPr>
              <a:t>electorales asumen la calificación de los regidores municipales. </a:t>
            </a:r>
            <a:r>
              <a:rPr lang="es-ES_tradnl" sz="2400" b="1" dirty="0">
                <a:solidFill>
                  <a:schemeClr val="tx2">
                    <a:lumMod val="75000"/>
                  </a:schemeClr>
                </a:solidFill>
              </a:rPr>
              <a:t>Artículo 160.</a:t>
            </a:r>
          </a:p>
          <a:p>
            <a:pPr marL="82296" indent="0" algn="just">
              <a:buNone/>
            </a:pPr>
            <a:endParaRPr lang="es-ES_tradnl" sz="2400" dirty="0">
              <a:solidFill>
                <a:schemeClr val="tx2">
                  <a:lumMod val="75000"/>
                </a:schemeClr>
              </a:solidFill>
            </a:endParaRPr>
          </a:p>
          <a:p>
            <a:pPr marL="82296" indent="0" algn="just">
              <a:buNone/>
            </a:pPr>
            <a:r>
              <a:rPr lang="es-ES_tradnl" sz="2400" dirty="0" smtClean="0">
                <a:solidFill>
                  <a:schemeClr val="tx2">
                    <a:lumMod val="75000"/>
                  </a:schemeClr>
                </a:solidFill>
              </a:rPr>
              <a:t>Continúan </a:t>
            </a:r>
            <a:r>
              <a:rPr lang="es-ES_tradnl" sz="2400" dirty="0">
                <a:solidFill>
                  <a:schemeClr val="tx2">
                    <a:lumMod val="75000"/>
                  </a:schemeClr>
                </a:solidFill>
              </a:rPr>
              <a:t>calificando las elecciones de los propios diputados y del gobernador del estado.</a:t>
            </a:r>
          </a:p>
          <a:p>
            <a:pPr marL="82296" indent="0">
              <a:buNone/>
            </a:pPr>
            <a:endParaRPr lang="es-ES" dirty="0">
              <a:solidFill>
                <a:schemeClr val="tx2">
                  <a:lumMod val="75000"/>
                </a:schemeClr>
              </a:solidFill>
            </a:endParaRPr>
          </a:p>
        </p:txBody>
      </p:sp>
    </p:spTree>
    <p:extLst>
      <p:ext uri="{BB962C8B-B14F-4D97-AF65-F5344CB8AC3E}">
        <p14:creationId xmlns:p14="http://schemas.microsoft.com/office/powerpoint/2010/main" val="1056528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124744"/>
            <a:ext cx="8640960" cy="5184576"/>
          </a:xfrm>
        </p:spPr>
        <p:txBody>
          <a:bodyPr>
            <a:normAutofit/>
          </a:bodyPr>
          <a:lstStyle/>
          <a:p>
            <a:pPr marL="0" indent="0" algn="just">
              <a:buNone/>
            </a:pPr>
            <a:r>
              <a:rPr lang="es-MX" sz="2400" b="1" dirty="0" smtClean="0">
                <a:solidFill>
                  <a:srgbClr val="002060"/>
                </a:solidFill>
              </a:rPr>
              <a:t>III</a:t>
            </a:r>
            <a:r>
              <a:rPr lang="es-MX" sz="2400" b="1" dirty="0">
                <a:solidFill>
                  <a:srgbClr val="002060"/>
                </a:solidFill>
              </a:rPr>
              <a:t>. </a:t>
            </a:r>
            <a:r>
              <a:rPr lang="es-MX" sz="2400" dirty="0">
                <a:solidFill>
                  <a:srgbClr val="002060"/>
                </a:solidFill>
              </a:rPr>
              <a:t>Someter a la consideración del Pleno el proyecto de sentencia de tener por no interpuestos los recursos de apelación, el de inconformidad, los que deriven de los procesos de consulta popular, de elección de delegados y subdelegados, de iniciativa popular, y el Juicio; así como por no presentados los escritos de los coadyuvantes y de los terceros interesados, cuando no reúnan los requisitos establecidos en la Ley de Medios de Impugnación y demás disposiciones </a:t>
            </a:r>
            <a:r>
              <a:rPr lang="es-MX" sz="2400" dirty="0" smtClean="0">
                <a:solidFill>
                  <a:srgbClr val="002060"/>
                </a:solidFill>
              </a:rPr>
              <a:t>aplicables.</a:t>
            </a:r>
          </a:p>
          <a:p>
            <a:pPr marL="0" indent="0" algn="just">
              <a:buNone/>
            </a:pPr>
            <a:endParaRPr lang="es-MX" sz="2400" dirty="0">
              <a:solidFill>
                <a:srgbClr val="002060"/>
              </a:solidFill>
            </a:endParaRPr>
          </a:p>
          <a:p>
            <a:pPr marL="0" indent="0" algn="just">
              <a:buNone/>
            </a:pPr>
            <a:r>
              <a:rPr lang="es-MX" sz="2400" b="1" dirty="0" smtClean="0">
                <a:solidFill>
                  <a:srgbClr val="002060"/>
                </a:solidFill>
              </a:rPr>
              <a:t>IV</a:t>
            </a:r>
            <a:r>
              <a:rPr lang="es-MX" sz="2400" b="1" dirty="0">
                <a:solidFill>
                  <a:srgbClr val="002060"/>
                </a:solidFill>
              </a:rPr>
              <a:t>. </a:t>
            </a:r>
            <a:r>
              <a:rPr lang="es-MX" sz="2400" dirty="0">
                <a:solidFill>
                  <a:srgbClr val="002060"/>
                </a:solidFill>
              </a:rPr>
              <a:t>Dictar el acuerdo que ordene archivar como asunto total y definitivamente concluido, los recursos previstos en la Ley de Medios de </a:t>
            </a:r>
            <a:r>
              <a:rPr lang="es-MX" sz="2400" dirty="0" smtClean="0">
                <a:solidFill>
                  <a:srgbClr val="002060"/>
                </a:solidFill>
              </a:rPr>
              <a:t>Impugnación</a:t>
            </a:r>
            <a:r>
              <a:rPr lang="es-MX" sz="2400" dirty="0">
                <a:solidFill>
                  <a:srgbClr val="002060"/>
                </a:solidFill>
              </a:rPr>
              <a:t>.</a:t>
            </a:r>
          </a:p>
        </p:txBody>
      </p:sp>
    </p:spTree>
    <p:extLst>
      <p:ext uri="{BB962C8B-B14F-4D97-AF65-F5344CB8AC3E}">
        <p14:creationId xmlns:p14="http://schemas.microsoft.com/office/powerpoint/2010/main" val="3574004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124744"/>
            <a:ext cx="8856983" cy="4713387"/>
          </a:xfrm>
        </p:spPr>
        <p:txBody>
          <a:bodyPr>
            <a:noAutofit/>
          </a:bodyPr>
          <a:lstStyle/>
          <a:p>
            <a:pPr marL="0" indent="0" algn="just">
              <a:buNone/>
            </a:pPr>
            <a:r>
              <a:rPr lang="es-MX" sz="2400" b="1" dirty="0">
                <a:solidFill>
                  <a:srgbClr val="002060"/>
                </a:solidFill>
              </a:rPr>
              <a:t>V. </a:t>
            </a:r>
            <a:r>
              <a:rPr lang="es-MX" sz="2400" dirty="0">
                <a:solidFill>
                  <a:srgbClr val="002060"/>
                </a:solidFill>
              </a:rPr>
              <a:t>Determinar y acordar, cuando proceda, la acumulación de los recursos y del juicio a que se refiere la fracción I de este artículo, así como determinar la procedencia de la conexidad de la causa de acuerdo con lo dispuesto por la Ley de Medios de Impugnación y demás disposiciones </a:t>
            </a:r>
            <a:r>
              <a:rPr lang="es-MX" sz="2400" dirty="0" smtClean="0">
                <a:solidFill>
                  <a:srgbClr val="002060"/>
                </a:solidFill>
              </a:rPr>
              <a:t>aplicables</a:t>
            </a:r>
            <a:r>
              <a:rPr lang="es-MX" sz="2400" dirty="0">
                <a:solidFill>
                  <a:srgbClr val="002060"/>
                </a:solidFill>
              </a:rPr>
              <a:t>.</a:t>
            </a:r>
          </a:p>
          <a:p>
            <a:pPr marL="0" indent="0" algn="just">
              <a:buNone/>
            </a:pPr>
            <a:r>
              <a:rPr lang="es-MX" sz="2400" b="1" dirty="0" smtClean="0">
                <a:solidFill>
                  <a:srgbClr val="002060"/>
                </a:solidFill>
              </a:rPr>
              <a:t>VI</a:t>
            </a:r>
            <a:r>
              <a:rPr lang="es-MX" sz="2400" b="1" dirty="0">
                <a:solidFill>
                  <a:srgbClr val="002060"/>
                </a:solidFill>
              </a:rPr>
              <a:t>. </a:t>
            </a:r>
            <a:r>
              <a:rPr lang="es-MX" sz="2400" dirty="0">
                <a:solidFill>
                  <a:srgbClr val="002060"/>
                </a:solidFill>
              </a:rPr>
              <a:t>Formular los requerimientos necesarios para la sustanciación de los expedientes y solicitar al Presidente del Pleno que requiera, si lo juzga conveniente, cualquier informe o documento que obrando en poder de los órganos del Instituto o de las autoridades estatales y municipales, de los partidos políticos, candidatos independientes o de particulares, pueda servir para la sustanciación de los expedientes, siempre que ello no sea obstáculo para resolver dentro de los plazos establecidos en la Ley de Medios de </a:t>
            </a:r>
            <a:r>
              <a:rPr lang="es-MX" sz="2400" dirty="0" smtClean="0">
                <a:solidFill>
                  <a:srgbClr val="002060"/>
                </a:solidFill>
              </a:rPr>
              <a:t>Impugnación</a:t>
            </a:r>
            <a:r>
              <a:rPr lang="es-MX" sz="2400" dirty="0">
                <a:solidFill>
                  <a:srgbClr val="002060"/>
                </a:solidFill>
              </a:rPr>
              <a:t>.</a:t>
            </a:r>
          </a:p>
        </p:txBody>
      </p:sp>
    </p:spTree>
    <p:extLst>
      <p:ext uri="{BB962C8B-B14F-4D97-AF65-F5344CB8AC3E}">
        <p14:creationId xmlns:p14="http://schemas.microsoft.com/office/powerpoint/2010/main" val="3461024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412776"/>
            <a:ext cx="8424935" cy="4209331"/>
          </a:xfrm>
        </p:spPr>
        <p:txBody>
          <a:bodyPr>
            <a:normAutofit/>
          </a:bodyPr>
          <a:lstStyle/>
          <a:p>
            <a:pPr marL="0" indent="0" algn="just">
              <a:buNone/>
            </a:pPr>
            <a:r>
              <a:rPr lang="es-MX" sz="2400" b="1" dirty="0">
                <a:solidFill>
                  <a:srgbClr val="002060"/>
                </a:solidFill>
              </a:rPr>
              <a:t>VII. </a:t>
            </a:r>
            <a:r>
              <a:rPr lang="es-MX" sz="2400" dirty="0">
                <a:solidFill>
                  <a:srgbClr val="002060"/>
                </a:solidFill>
              </a:rPr>
              <a:t>Girar exhortos a los juzgados estatales encomendándoles la realización de alguna diligencia o en el ámbito de su competencia, efectuar por sí mismos las que deban practicarse fuera de las oficinas del </a:t>
            </a:r>
            <a:r>
              <a:rPr lang="es-MX" sz="2400" dirty="0" smtClean="0">
                <a:solidFill>
                  <a:srgbClr val="002060"/>
                </a:solidFill>
              </a:rPr>
              <a:t>Juzgado</a:t>
            </a:r>
            <a:r>
              <a:rPr lang="es-MX" sz="2400" dirty="0">
                <a:solidFill>
                  <a:srgbClr val="002060"/>
                </a:solidFill>
              </a:rPr>
              <a:t>.</a:t>
            </a:r>
            <a:endParaRPr lang="es-MX" sz="2400" dirty="0" smtClean="0">
              <a:solidFill>
                <a:srgbClr val="002060"/>
              </a:solidFill>
            </a:endParaRPr>
          </a:p>
          <a:p>
            <a:pPr marL="0" indent="0" algn="just">
              <a:buNone/>
            </a:pPr>
            <a:r>
              <a:rPr lang="es-MX" sz="2400" b="1" dirty="0" smtClean="0">
                <a:solidFill>
                  <a:srgbClr val="002060"/>
                </a:solidFill>
              </a:rPr>
              <a:t>VIII</a:t>
            </a:r>
            <a:r>
              <a:rPr lang="es-MX" sz="2400" b="1" dirty="0">
                <a:solidFill>
                  <a:srgbClr val="002060"/>
                </a:solidFill>
              </a:rPr>
              <a:t>. </a:t>
            </a:r>
            <a:r>
              <a:rPr lang="es-MX" sz="2400" dirty="0">
                <a:solidFill>
                  <a:srgbClr val="002060"/>
                </a:solidFill>
              </a:rPr>
              <a:t>Desempeñar las demás tareas que le encomienden el Presidente, Magistrados y Secretario General de Acuerdos del Tribunal, en el ámbito de su competencia, para la buena marcha y funcionamiento del mismo; y </a:t>
            </a:r>
          </a:p>
          <a:p>
            <a:pPr marL="0" indent="0" algn="just">
              <a:buNone/>
            </a:pPr>
            <a:r>
              <a:rPr lang="es-MX" sz="2400" b="1" dirty="0">
                <a:solidFill>
                  <a:srgbClr val="002060"/>
                </a:solidFill>
              </a:rPr>
              <a:t>IX. </a:t>
            </a:r>
            <a:r>
              <a:rPr lang="es-MX" sz="2400" dirty="0">
                <a:solidFill>
                  <a:srgbClr val="002060"/>
                </a:solidFill>
              </a:rPr>
              <a:t>Las que le confieren las demás leyes aplicables. </a:t>
            </a:r>
          </a:p>
          <a:p>
            <a:endParaRPr lang="es-MX" sz="2200" dirty="0">
              <a:solidFill>
                <a:srgbClr val="002060"/>
              </a:solidFill>
            </a:endParaRPr>
          </a:p>
          <a:p>
            <a:endParaRPr lang="es-MX" sz="2200" dirty="0">
              <a:solidFill>
                <a:srgbClr val="002060"/>
              </a:solidFill>
            </a:endParaRPr>
          </a:p>
        </p:txBody>
      </p:sp>
    </p:spTree>
    <p:extLst>
      <p:ext uri="{BB962C8B-B14F-4D97-AF65-F5344CB8AC3E}">
        <p14:creationId xmlns:p14="http://schemas.microsoft.com/office/powerpoint/2010/main" val="1410927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971600" y="2392296"/>
            <a:ext cx="7139136" cy="1252728"/>
          </a:xfrm>
        </p:spPr>
        <p:txBody>
          <a:bodyPr>
            <a:normAutofit/>
          </a:bodyPr>
          <a:lstStyle/>
          <a:p>
            <a:r>
              <a:rPr lang="es-MX" sz="3200" b="1" dirty="0" smtClean="0">
                <a:solidFill>
                  <a:srgbClr val="002060"/>
                </a:solidFill>
              </a:rPr>
              <a:t>FUNCIONES DEL PLENO</a:t>
            </a:r>
            <a:endParaRPr lang="es-MX" sz="3200" dirty="0">
              <a:solidFill>
                <a:srgbClr val="002060"/>
              </a:solidFill>
            </a:endParaRPr>
          </a:p>
        </p:txBody>
      </p:sp>
    </p:spTree>
    <p:extLst>
      <p:ext uri="{BB962C8B-B14F-4D97-AF65-F5344CB8AC3E}">
        <p14:creationId xmlns:p14="http://schemas.microsoft.com/office/powerpoint/2010/main" val="1472056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07504" y="1053480"/>
            <a:ext cx="8928992" cy="5255840"/>
          </a:xfrm>
        </p:spPr>
        <p:txBody>
          <a:bodyPr>
            <a:normAutofit/>
          </a:bodyPr>
          <a:lstStyle/>
          <a:p>
            <a:pPr marL="82296" indent="0" algn="just">
              <a:buNone/>
            </a:pPr>
            <a:r>
              <a:rPr lang="es-ES" sz="2400" dirty="0">
                <a:solidFill>
                  <a:srgbClr val="002060"/>
                </a:solidFill>
              </a:rPr>
              <a:t>El </a:t>
            </a:r>
            <a:r>
              <a:rPr lang="es-ES" sz="2400" dirty="0" smtClean="0">
                <a:solidFill>
                  <a:srgbClr val="002060"/>
                </a:solidFill>
              </a:rPr>
              <a:t>Pleno del Tribunal Electoral de Tabasco, </a:t>
            </a:r>
            <a:r>
              <a:rPr lang="es-ES" sz="2400" dirty="0">
                <a:solidFill>
                  <a:srgbClr val="002060"/>
                </a:solidFill>
              </a:rPr>
              <a:t>en materia jurisdiccional, es competente para: </a:t>
            </a:r>
          </a:p>
          <a:p>
            <a:pPr marL="82296" indent="0" algn="just">
              <a:buNone/>
            </a:pPr>
            <a:endParaRPr lang="es-ES" sz="2400" dirty="0" smtClean="0">
              <a:solidFill>
                <a:srgbClr val="002060"/>
              </a:solidFill>
            </a:endParaRPr>
          </a:p>
          <a:p>
            <a:pPr marL="82296" indent="0" algn="just">
              <a:buNone/>
            </a:pPr>
            <a:r>
              <a:rPr lang="es-ES" sz="2400" b="1" dirty="0" smtClean="0">
                <a:solidFill>
                  <a:srgbClr val="002060"/>
                </a:solidFill>
              </a:rPr>
              <a:t>I. </a:t>
            </a:r>
            <a:r>
              <a:rPr lang="es-ES" sz="2400" dirty="0" smtClean="0">
                <a:solidFill>
                  <a:srgbClr val="002060"/>
                </a:solidFill>
              </a:rPr>
              <a:t>Resolver </a:t>
            </a:r>
            <a:r>
              <a:rPr lang="es-ES" sz="2400" dirty="0">
                <a:solidFill>
                  <a:srgbClr val="002060"/>
                </a:solidFill>
              </a:rPr>
              <a:t>en forma definitiva, los recursos y juicios a que se refiere la Ley de Medios de </a:t>
            </a:r>
            <a:r>
              <a:rPr lang="es-ES" sz="2400" dirty="0" smtClean="0">
                <a:solidFill>
                  <a:srgbClr val="002060"/>
                </a:solidFill>
              </a:rPr>
              <a:t>Impugnación, </a:t>
            </a:r>
            <a:r>
              <a:rPr lang="es-ES" sz="2400" dirty="0">
                <a:solidFill>
                  <a:srgbClr val="002060"/>
                </a:solidFill>
              </a:rPr>
              <a:t>sometidos a su </a:t>
            </a:r>
            <a:r>
              <a:rPr lang="es-ES" sz="2400" dirty="0" smtClean="0">
                <a:solidFill>
                  <a:srgbClr val="002060"/>
                </a:solidFill>
              </a:rPr>
              <a:t>jurisdicción </a:t>
            </a:r>
            <a:r>
              <a:rPr lang="es-ES" sz="2400" dirty="0">
                <a:solidFill>
                  <a:srgbClr val="002060"/>
                </a:solidFill>
              </a:rPr>
              <a:t>y competencia, </a:t>
            </a:r>
            <a:r>
              <a:rPr lang="es-ES" sz="2400" dirty="0" smtClean="0">
                <a:solidFill>
                  <a:srgbClr val="002060"/>
                </a:solidFill>
              </a:rPr>
              <a:t>así como </a:t>
            </a:r>
            <a:r>
              <a:rPr lang="es-ES" sz="2400" dirty="0">
                <a:solidFill>
                  <a:srgbClr val="002060"/>
                </a:solidFill>
              </a:rPr>
              <a:t>proveer lo necesario para la </a:t>
            </a:r>
            <a:r>
              <a:rPr lang="es-ES" sz="2400" dirty="0" smtClean="0">
                <a:solidFill>
                  <a:srgbClr val="002060"/>
                </a:solidFill>
              </a:rPr>
              <a:t>ejecución </a:t>
            </a:r>
            <a:r>
              <a:rPr lang="es-ES" sz="2400" dirty="0">
                <a:solidFill>
                  <a:srgbClr val="002060"/>
                </a:solidFill>
              </a:rPr>
              <a:t>de las resoluciones que </a:t>
            </a:r>
            <a:r>
              <a:rPr lang="es-ES" sz="2400" dirty="0" smtClean="0">
                <a:solidFill>
                  <a:srgbClr val="002060"/>
                </a:solidFill>
              </a:rPr>
              <a:t>pronuncie. </a:t>
            </a:r>
          </a:p>
          <a:p>
            <a:pPr marL="82296" indent="0" algn="just">
              <a:buNone/>
            </a:pPr>
            <a:endParaRPr lang="es-ES" sz="2400" dirty="0" smtClean="0">
              <a:solidFill>
                <a:srgbClr val="002060"/>
              </a:solidFill>
            </a:endParaRPr>
          </a:p>
          <a:p>
            <a:pPr marL="82296" indent="0" algn="just">
              <a:buNone/>
            </a:pPr>
            <a:r>
              <a:rPr lang="es-ES" sz="2400" b="1" dirty="0" smtClean="0">
                <a:solidFill>
                  <a:srgbClr val="002060"/>
                </a:solidFill>
              </a:rPr>
              <a:t>III</a:t>
            </a:r>
            <a:r>
              <a:rPr lang="es-ES" sz="2400" b="1" dirty="0">
                <a:solidFill>
                  <a:srgbClr val="002060"/>
                </a:solidFill>
              </a:rPr>
              <a:t>. </a:t>
            </a:r>
            <a:r>
              <a:rPr lang="es-ES" sz="2400" dirty="0">
                <a:solidFill>
                  <a:srgbClr val="002060"/>
                </a:solidFill>
              </a:rPr>
              <a:t>Resolver las impugnaciones que se presenten respecto de la </a:t>
            </a:r>
            <a:r>
              <a:rPr lang="es-ES" sz="2400" dirty="0" smtClean="0">
                <a:solidFill>
                  <a:srgbClr val="002060"/>
                </a:solidFill>
              </a:rPr>
              <a:t>celebración </a:t>
            </a:r>
            <a:r>
              <a:rPr lang="es-ES" sz="2400" dirty="0">
                <a:solidFill>
                  <a:srgbClr val="002060"/>
                </a:solidFill>
              </a:rPr>
              <a:t>y resultados de los procesos de consulta popular, de </a:t>
            </a:r>
            <a:r>
              <a:rPr lang="es-ES" sz="2400" dirty="0" smtClean="0">
                <a:solidFill>
                  <a:srgbClr val="002060"/>
                </a:solidFill>
              </a:rPr>
              <a:t>elección </a:t>
            </a:r>
            <a:r>
              <a:rPr lang="es-ES" sz="2400" dirty="0">
                <a:solidFill>
                  <a:srgbClr val="002060"/>
                </a:solidFill>
              </a:rPr>
              <a:t>de delegados y subdelegados y de iniciativa </a:t>
            </a:r>
            <a:r>
              <a:rPr lang="es-ES" sz="2400" dirty="0" smtClean="0">
                <a:solidFill>
                  <a:srgbClr val="002060"/>
                </a:solidFill>
              </a:rPr>
              <a:t>popular.</a:t>
            </a:r>
          </a:p>
          <a:p>
            <a:pPr marL="82296" indent="0" algn="just">
              <a:buNone/>
            </a:pPr>
            <a:endParaRPr lang="es-ES" sz="2200" dirty="0">
              <a:solidFill>
                <a:srgbClr val="002060"/>
              </a:solidFill>
            </a:endParaRPr>
          </a:p>
          <a:p>
            <a:pPr marL="82296" indent="0">
              <a:buNone/>
            </a:pPr>
            <a:endParaRPr lang="es-ES" sz="2200" dirty="0">
              <a:solidFill>
                <a:srgbClr val="002060"/>
              </a:solidFill>
            </a:endParaRPr>
          </a:p>
        </p:txBody>
      </p:sp>
    </p:spTree>
    <p:extLst>
      <p:ext uri="{BB962C8B-B14F-4D97-AF65-F5344CB8AC3E}">
        <p14:creationId xmlns:p14="http://schemas.microsoft.com/office/powerpoint/2010/main" val="3165630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844819"/>
            <a:ext cx="8784976" cy="3016210"/>
          </a:xfrm>
          <a:prstGeom prst="rect">
            <a:avLst/>
          </a:prstGeom>
        </p:spPr>
        <p:txBody>
          <a:bodyPr wrap="square">
            <a:spAutoFit/>
          </a:bodyPr>
          <a:lstStyle/>
          <a:p>
            <a:pPr algn="just"/>
            <a:r>
              <a:rPr lang="es-MX" sz="2400" b="1" dirty="0" smtClean="0">
                <a:solidFill>
                  <a:schemeClr val="tx2"/>
                </a:solidFill>
              </a:rPr>
              <a:t>IV</a:t>
            </a:r>
            <a:r>
              <a:rPr lang="es-MX" sz="2400" b="1" dirty="0">
                <a:solidFill>
                  <a:schemeClr val="tx2"/>
                </a:solidFill>
              </a:rPr>
              <a:t>. </a:t>
            </a:r>
            <a:r>
              <a:rPr lang="es-MX" sz="2400" dirty="0">
                <a:solidFill>
                  <a:schemeClr val="tx2"/>
                </a:solidFill>
              </a:rPr>
              <a:t>Desechar, sobreseer, tener por no interpuestos, o por no presentados, cuando proceda, los recursos, juicios o los escritos de terceros interesados o de </a:t>
            </a:r>
            <a:r>
              <a:rPr lang="es-MX" sz="2400" dirty="0" smtClean="0">
                <a:solidFill>
                  <a:schemeClr val="tx2"/>
                </a:solidFill>
              </a:rPr>
              <a:t>coadyuvantes</a:t>
            </a:r>
            <a:r>
              <a:rPr lang="es-MX" sz="2400" dirty="0">
                <a:solidFill>
                  <a:schemeClr val="tx2"/>
                </a:solidFill>
              </a:rPr>
              <a:t>.</a:t>
            </a:r>
          </a:p>
          <a:p>
            <a:pPr algn="just"/>
            <a:endParaRPr lang="es-MX" sz="2400" dirty="0">
              <a:solidFill>
                <a:schemeClr val="tx2"/>
              </a:solidFill>
            </a:endParaRPr>
          </a:p>
          <a:p>
            <a:pPr algn="just"/>
            <a:r>
              <a:rPr lang="es-MX" sz="2400" b="1" dirty="0">
                <a:solidFill>
                  <a:schemeClr val="tx2"/>
                </a:solidFill>
              </a:rPr>
              <a:t>V. </a:t>
            </a:r>
            <a:r>
              <a:rPr lang="es-MX" sz="2400" dirty="0">
                <a:solidFill>
                  <a:schemeClr val="tx2"/>
                </a:solidFill>
              </a:rPr>
              <a:t>Calificar y resolver sobre las excusas que presenten los Magistrados, así como las recusaciones que se presenten en contra de los mismos</a:t>
            </a:r>
            <a:r>
              <a:rPr lang="es-MX" sz="2400" dirty="0" smtClean="0">
                <a:solidFill>
                  <a:schemeClr val="tx2"/>
                </a:solidFill>
              </a:rPr>
              <a:t>.</a:t>
            </a:r>
          </a:p>
          <a:p>
            <a:pPr algn="just"/>
            <a:endParaRPr lang="es-MX" sz="2200" dirty="0" smtClean="0">
              <a:solidFill>
                <a:schemeClr val="tx2"/>
              </a:solidFill>
            </a:endParaRPr>
          </a:p>
        </p:txBody>
      </p:sp>
    </p:spTree>
    <p:extLst>
      <p:ext uri="{BB962C8B-B14F-4D97-AF65-F5344CB8AC3E}">
        <p14:creationId xmlns:p14="http://schemas.microsoft.com/office/powerpoint/2010/main" val="9581978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496" y="1002208"/>
            <a:ext cx="8928992" cy="4154984"/>
          </a:xfrm>
          <a:prstGeom prst="rect">
            <a:avLst/>
          </a:prstGeom>
        </p:spPr>
        <p:txBody>
          <a:bodyPr wrap="square">
            <a:spAutoFit/>
          </a:bodyPr>
          <a:lstStyle/>
          <a:p>
            <a:pPr marL="82296" indent="0" algn="just">
              <a:buNone/>
            </a:pPr>
            <a:r>
              <a:rPr lang="es-ES" sz="2400" dirty="0">
                <a:solidFill>
                  <a:schemeClr val="tx2"/>
                </a:solidFill>
              </a:rPr>
              <a:t>Encomendar a los Jueces Instructores, Secretarios y Actuarios, la </a:t>
            </a:r>
            <a:r>
              <a:rPr lang="es-ES" sz="2400" dirty="0" smtClean="0">
                <a:solidFill>
                  <a:schemeClr val="tx2"/>
                </a:solidFill>
              </a:rPr>
              <a:t>realización </a:t>
            </a:r>
            <a:r>
              <a:rPr lang="es-ES" sz="2400" dirty="0">
                <a:solidFill>
                  <a:schemeClr val="tx2"/>
                </a:solidFill>
              </a:rPr>
              <a:t>de diligencias que deban practicarse fuera del </a:t>
            </a:r>
            <a:r>
              <a:rPr lang="es-ES" sz="2400" dirty="0" smtClean="0">
                <a:solidFill>
                  <a:schemeClr val="tx2"/>
                </a:solidFill>
              </a:rPr>
              <a:t>Tribunal</a:t>
            </a:r>
            <a:r>
              <a:rPr lang="es-ES" sz="2400" dirty="0">
                <a:solidFill>
                  <a:schemeClr val="tx2"/>
                </a:solidFill>
              </a:rPr>
              <a:t>.</a:t>
            </a:r>
          </a:p>
          <a:p>
            <a:pPr marL="82296" indent="0" algn="just">
              <a:buNone/>
            </a:pPr>
            <a:endParaRPr lang="es-ES" sz="2400" dirty="0">
              <a:solidFill>
                <a:schemeClr val="tx2"/>
              </a:solidFill>
            </a:endParaRPr>
          </a:p>
          <a:p>
            <a:pPr marL="82296" indent="0" algn="just">
              <a:buNone/>
            </a:pPr>
            <a:r>
              <a:rPr lang="es-ES" sz="2400" dirty="0">
                <a:solidFill>
                  <a:schemeClr val="tx2"/>
                </a:solidFill>
              </a:rPr>
              <a:t>Determinar la fecha y hora de sus </a:t>
            </a:r>
            <a:r>
              <a:rPr lang="es-ES" sz="2400" dirty="0" smtClean="0">
                <a:solidFill>
                  <a:schemeClr val="tx2"/>
                </a:solidFill>
              </a:rPr>
              <a:t>sesiones</a:t>
            </a:r>
            <a:r>
              <a:rPr lang="es-ES" sz="2400" dirty="0">
                <a:solidFill>
                  <a:schemeClr val="tx2"/>
                </a:solidFill>
              </a:rPr>
              <a:t>.</a:t>
            </a:r>
          </a:p>
          <a:p>
            <a:pPr marL="82296" indent="0" algn="just">
              <a:buNone/>
            </a:pPr>
            <a:endParaRPr lang="es-ES" sz="2400" dirty="0">
              <a:solidFill>
                <a:schemeClr val="tx2"/>
              </a:solidFill>
            </a:endParaRPr>
          </a:p>
          <a:p>
            <a:pPr marL="82296" indent="0" algn="just">
              <a:buNone/>
            </a:pPr>
            <a:r>
              <a:rPr lang="es-ES" sz="2400" dirty="0">
                <a:solidFill>
                  <a:schemeClr val="tx2"/>
                </a:solidFill>
              </a:rPr>
              <a:t>Establecer los criterios definidos conforme a lo establecido en la Ley de Medios </a:t>
            </a:r>
            <a:r>
              <a:rPr lang="es-ES" sz="2400" dirty="0" smtClean="0">
                <a:solidFill>
                  <a:schemeClr val="tx2"/>
                </a:solidFill>
              </a:rPr>
              <a:t>Impugnación. </a:t>
            </a:r>
            <a:endParaRPr lang="es-ES" sz="2400" dirty="0">
              <a:solidFill>
                <a:schemeClr val="tx2"/>
              </a:solidFill>
            </a:endParaRPr>
          </a:p>
          <a:p>
            <a:pPr marL="82296" indent="0" algn="just">
              <a:buNone/>
            </a:pPr>
            <a:endParaRPr lang="es-ES" sz="2400" dirty="0">
              <a:solidFill>
                <a:schemeClr val="tx2"/>
              </a:solidFill>
            </a:endParaRPr>
          </a:p>
          <a:p>
            <a:pPr marL="82296" indent="0" algn="just">
              <a:buNone/>
            </a:pPr>
            <a:r>
              <a:rPr lang="es-ES" sz="2400" dirty="0">
                <a:solidFill>
                  <a:schemeClr val="tx2"/>
                </a:solidFill>
              </a:rPr>
              <a:t>Determinar y, en su caso, aplicar las sanciones, las medidas de apremio y correcciones disciplinarias, previstas en la Ley Electoral, en esta ley y demás disposiciones </a:t>
            </a:r>
            <a:r>
              <a:rPr lang="es-ES" sz="2400" dirty="0" smtClean="0">
                <a:solidFill>
                  <a:schemeClr val="tx2"/>
                </a:solidFill>
              </a:rPr>
              <a:t>aplicables.</a:t>
            </a:r>
            <a:endParaRPr lang="es-ES" sz="2400" dirty="0">
              <a:solidFill>
                <a:schemeClr val="tx2"/>
              </a:solidFill>
            </a:endParaRPr>
          </a:p>
        </p:txBody>
      </p:sp>
    </p:spTree>
    <p:extLst>
      <p:ext uri="{BB962C8B-B14F-4D97-AF65-F5344CB8AC3E}">
        <p14:creationId xmlns:p14="http://schemas.microsoft.com/office/powerpoint/2010/main" val="2200321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7505" y="980728"/>
            <a:ext cx="8928991" cy="4536504"/>
          </a:xfrm>
        </p:spPr>
        <p:txBody>
          <a:bodyPr>
            <a:normAutofit/>
          </a:bodyPr>
          <a:lstStyle/>
          <a:p>
            <a:pPr marL="82296" indent="0" algn="just">
              <a:buNone/>
            </a:pPr>
            <a:r>
              <a:rPr lang="es-ES" sz="2400" b="1" dirty="0" smtClean="0">
                <a:solidFill>
                  <a:srgbClr val="002060"/>
                </a:solidFill>
              </a:rPr>
              <a:t>XI</a:t>
            </a:r>
            <a:r>
              <a:rPr lang="es-ES" sz="2400" b="1" dirty="0">
                <a:solidFill>
                  <a:srgbClr val="002060"/>
                </a:solidFill>
              </a:rPr>
              <a:t>. </a:t>
            </a:r>
            <a:r>
              <a:rPr lang="es-ES" sz="2400" dirty="0">
                <a:solidFill>
                  <a:srgbClr val="002060"/>
                </a:solidFill>
              </a:rPr>
              <a:t>Acordar, a propuesta del Presidente, la continuación de la sesión en privado</a:t>
            </a:r>
            <a:r>
              <a:rPr lang="es-ES" sz="2400" dirty="0" smtClean="0">
                <a:solidFill>
                  <a:srgbClr val="002060"/>
                </a:solidFill>
              </a:rPr>
              <a:t>.</a:t>
            </a:r>
          </a:p>
          <a:p>
            <a:pPr marL="82296" indent="0" algn="just">
              <a:buNone/>
            </a:pPr>
            <a:endParaRPr lang="es-ES" sz="2400" dirty="0" smtClean="0">
              <a:solidFill>
                <a:srgbClr val="002060"/>
              </a:solidFill>
            </a:endParaRPr>
          </a:p>
          <a:p>
            <a:pPr marL="82296" indent="0" algn="just">
              <a:buNone/>
            </a:pPr>
            <a:r>
              <a:rPr lang="es-ES" sz="2400" b="1" dirty="0">
                <a:solidFill>
                  <a:srgbClr val="002060"/>
                </a:solidFill>
              </a:rPr>
              <a:t>XII. </a:t>
            </a:r>
            <a:r>
              <a:rPr lang="es-ES" sz="2400" dirty="0">
                <a:solidFill>
                  <a:srgbClr val="002060"/>
                </a:solidFill>
              </a:rPr>
              <a:t>Resolver los Juicios para Dirimir los Conflictos o Diferencias Laborales entre el Instituto y sus servidores públicos, con excepción de aquellos que formen parte del Servicio Profesional Electoral Nacional; así como los que surjan entre el Tribunal y sus servidores públicos</a:t>
            </a:r>
            <a:r>
              <a:rPr lang="es-ES" sz="2400" dirty="0" smtClean="0">
                <a:solidFill>
                  <a:srgbClr val="002060"/>
                </a:solidFill>
              </a:rPr>
              <a:t>.</a:t>
            </a:r>
          </a:p>
          <a:p>
            <a:pPr marL="82296" indent="0" algn="just">
              <a:buNone/>
            </a:pPr>
            <a:endParaRPr lang="es-ES" sz="2400" dirty="0" smtClean="0">
              <a:solidFill>
                <a:srgbClr val="002060"/>
              </a:solidFill>
            </a:endParaRPr>
          </a:p>
          <a:p>
            <a:pPr marL="82296" indent="0" algn="just">
              <a:buNone/>
            </a:pPr>
            <a:r>
              <a:rPr lang="es-ES" sz="2400" b="1" dirty="0" smtClean="0">
                <a:solidFill>
                  <a:srgbClr val="002060"/>
                </a:solidFill>
              </a:rPr>
              <a:t>XIV. </a:t>
            </a:r>
            <a:r>
              <a:rPr lang="es-ES" sz="2400" dirty="0" smtClean="0">
                <a:solidFill>
                  <a:srgbClr val="002060"/>
                </a:solidFill>
              </a:rPr>
              <a:t>Las demás que le señale la Constitución Federal, la particular del estado, esta ley y las demás Leyes aplicables. </a:t>
            </a:r>
          </a:p>
          <a:p>
            <a:pPr marL="82296" indent="0" algn="just">
              <a:buNone/>
            </a:pPr>
            <a:endParaRPr lang="es-ES" sz="2200" dirty="0">
              <a:solidFill>
                <a:srgbClr val="002060"/>
              </a:solidFill>
            </a:endParaRPr>
          </a:p>
          <a:p>
            <a:endParaRPr lang="es-MX" sz="2200" dirty="0">
              <a:solidFill>
                <a:srgbClr val="002060"/>
              </a:solidFill>
            </a:endParaRPr>
          </a:p>
        </p:txBody>
      </p:sp>
    </p:spTree>
    <p:extLst>
      <p:ext uri="{BB962C8B-B14F-4D97-AF65-F5344CB8AC3E}">
        <p14:creationId xmlns:p14="http://schemas.microsoft.com/office/powerpoint/2010/main" val="2739583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068960"/>
            <a:ext cx="8568952" cy="584775"/>
          </a:xfrm>
          <a:prstGeom prst="rect">
            <a:avLst/>
          </a:prstGeom>
        </p:spPr>
        <p:txBody>
          <a:bodyPr wrap="square">
            <a:spAutoFit/>
          </a:bodyPr>
          <a:lstStyle/>
          <a:p>
            <a:r>
              <a:rPr lang="es-MX" sz="3200" b="1" dirty="0">
                <a:solidFill>
                  <a:srgbClr val="002060"/>
                </a:solidFill>
              </a:rPr>
              <a:t>OBLIGACIONES Y SANCIONES ADMINISTRATIVAS.</a:t>
            </a:r>
            <a:endParaRPr lang="es-MX" sz="3200" dirty="0"/>
          </a:p>
        </p:txBody>
      </p:sp>
    </p:spTree>
    <p:extLst>
      <p:ext uri="{BB962C8B-B14F-4D97-AF65-F5344CB8AC3E}">
        <p14:creationId xmlns:p14="http://schemas.microsoft.com/office/powerpoint/2010/main" val="445782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412776"/>
            <a:ext cx="8712968" cy="3785652"/>
          </a:xfrm>
          <a:prstGeom prst="rect">
            <a:avLst/>
          </a:prstGeom>
          <a:noFill/>
        </p:spPr>
        <p:txBody>
          <a:bodyPr wrap="square" rtlCol="0">
            <a:spAutoFit/>
          </a:bodyPr>
          <a:lstStyle/>
          <a:p>
            <a:pPr algn="just"/>
            <a:r>
              <a:rPr lang="es-MX" sz="2400" dirty="0" smtClean="0">
                <a:solidFill>
                  <a:schemeClr val="tx2"/>
                </a:solidFill>
                <a:latin typeface="+mj-lt"/>
              </a:rPr>
              <a:t>Las </a:t>
            </a:r>
            <a:r>
              <a:rPr lang="es-MX" sz="2400" dirty="0">
                <a:solidFill>
                  <a:schemeClr val="tx2"/>
                </a:solidFill>
                <a:latin typeface="+mj-lt"/>
              </a:rPr>
              <a:t>responsabilidades de todos los miembros del Tribunal se regirán por lo establecido en esta Ley, y en lo conducente por la Constitución local y la Ley de Responsabilidades de los Servidores Públicos. Los magistrados electorales además serán responsables en los términos del</a:t>
            </a:r>
            <a:r>
              <a:rPr lang="es-MX" sz="2400" b="1" dirty="0">
                <a:solidFill>
                  <a:schemeClr val="tx2"/>
                </a:solidFill>
                <a:latin typeface="+mj-lt"/>
              </a:rPr>
              <a:t> </a:t>
            </a:r>
            <a:r>
              <a:rPr lang="es-MX" sz="2400" b="1" dirty="0" smtClean="0">
                <a:solidFill>
                  <a:schemeClr val="tx2"/>
                </a:solidFill>
                <a:latin typeface="+mj-lt"/>
              </a:rPr>
              <a:t>Artículo </a:t>
            </a:r>
            <a:r>
              <a:rPr lang="es-MX" sz="2400" b="1" dirty="0">
                <a:solidFill>
                  <a:schemeClr val="tx2"/>
                </a:solidFill>
                <a:latin typeface="+mj-lt"/>
              </a:rPr>
              <a:t>117 </a:t>
            </a:r>
            <a:r>
              <a:rPr lang="es-MX" sz="2400" dirty="0">
                <a:solidFill>
                  <a:schemeClr val="tx2"/>
                </a:solidFill>
                <a:latin typeface="+mj-lt"/>
              </a:rPr>
              <a:t>de la Ley General. </a:t>
            </a:r>
            <a:endParaRPr lang="es-MX" sz="2400" dirty="0" smtClean="0">
              <a:solidFill>
                <a:schemeClr val="tx2"/>
              </a:solidFill>
              <a:latin typeface="+mj-lt"/>
            </a:endParaRPr>
          </a:p>
          <a:p>
            <a:pPr algn="just"/>
            <a:endParaRPr lang="es-MX" sz="2400" dirty="0">
              <a:solidFill>
                <a:schemeClr val="tx2"/>
              </a:solidFill>
              <a:latin typeface="+mj-lt"/>
            </a:endParaRPr>
          </a:p>
          <a:p>
            <a:pPr algn="just"/>
            <a:r>
              <a:rPr lang="es-MX" sz="2400" dirty="0">
                <a:solidFill>
                  <a:schemeClr val="tx2"/>
                </a:solidFill>
                <a:latin typeface="+mj-lt"/>
              </a:rPr>
              <a:t>Los magistrados electorales sólo podrán ser privados de sus cargos en términos del Título Cuarto de la Constitución Federal y las leyes de responsabilidades de los servidores públicos aplicables</a:t>
            </a:r>
            <a:r>
              <a:rPr lang="es-MX" sz="2400" dirty="0" smtClean="0">
                <a:solidFill>
                  <a:schemeClr val="tx2"/>
                </a:solidFill>
                <a:latin typeface="+mj-lt"/>
              </a:rPr>
              <a:t>.</a:t>
            </a:r>
          </a:p>
          <a:p>
            <a:pPr algn="just"/>
            <a:endParaRPr lang="es-MX" sz="2400" dirty="0" smtClean="0">
              <a:latin typeface="+mj-lt"/>
            </a:endParaRPr>
          </a:p>
        </p:txBody>
      </p:sp>
    </p:spTree>
    <p:extLst>
      <p:ext uri="{BB962C8B-B14F-4D97-AF65-F5344CB8AC3E}">
        <p14:creationId xmlns:p14="http://schemas.microsoft.com/office/powerpoint/2010/main" val="833477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395536" y="1268760"/>
            <a:ext cx="8280920" cy="5328632"/>
          </a:xfrm>
        </p:spPr>
        <p:txBody>
          <a:bodyPr>
            <a:normAutofit/>
          </a:bodyPr>
          <a:lstStyle/>
          <a:p>
            <a:pPr marL="82296" indent="0" algn="just">
              <a:buNone/>
            </a:pPr>
            <a:r>
              <a:rPr lang="es-ES_tradnl" sz="2400" b="1" dirty="0" smtClean="0">
                <a:solidFill>
                  <a:schemeClr val="tx2">
                    <a:lumMod val="75000"/>
                  </a:schemeClr>
                </a:solidFill>
              </a:rPr>
              <a:t>3</a:t>
            </a:r>
            <a:r>
              <a:rPr lang="es-ES_tradnl" sz="2400" b="1" dirty="0">
                <a:solidFill>
                  <a:schemeClr val="tx2">
                    <a:lumMod val="75000"/>
                  </a:schemeClr>
                </a:solidFill>
              </a:rPr>
              <a:t>. Tribunal Estatal de lo Contencioso Electoral.</a:t>
            </a:r>
            <a:endParaRPr lang="es-ES_tradnl" sz="2400" dirty="0">
              <a:solidFill>
                <a:schemeClr val="tx2">
                  <a:lumMod val="75000"/>
                </a:schemeClr>
              </a:solidFill>
            </a:endParaRPr>
          </a:p>
          <a:p>
            <a:pPr marL="82296" indent="0" algn="just">
              <a:buNone/>
            </a:pPr>
            <a:r>
              <a:rPr lang="es-ES_tradnl" sz="2400" dirty="0">
                <a:solidFill>
                  <a:schemeClr val="tx2">
                    <a:lumMod val="75000"/>
                  </a:schemeClr>
                </a:solidFill>
              </a:rPr>
              <a:t>Este nuevo organismo es creado en el Código Electoral del Estado de Tabasco de 1987 </a:t>
            </a:r>
            <a:r>
              <a:rPr lang="es-ES_tradnl" sz="2400" b="1" dirty="0">
                <a:solidFill>
                  <a:schemeClr val="tx2">
                    <a:lumMod val="75000"/>
                  </a:schemeClr>
                </a:solidFill>
              </a:rPr>
              <a:t>(P.O.E. 2 de septiembre de 1987).</a:t>
            </a:r>
          </a:p>
          <a:p>
            <a:pPr marL="82296" indent="0" algn="just">
              <a:buNone/>
            </a:pPr>
            <a:r>
              <a:rPr lang="es-ES_tradnl" sz="2400" dirty="0">
                <a:solidFill>
                  <a:schemeClr val="tx2">
                    <a:lumMod val="75000"/>
                  </a:schemeClr>
                </a:solidFill>
              </a:rPr>
              <a:t> </a:t>
            </a:r>
          </a:p>
          <a:p>
            <a:pPr marL="82296" indent="0" algn="just">
              <a:buNone/>
            </a:pPr>
            <a:r>
              <a:rPr lang="es-ES_tradnl" sz="2400" dirty="0">
                <a:solidFill>
                  <a:schemeClr val="tx2">
                    <a:lumMod val="75000"/>
                  </a:schemeClr>
                </a:solidFill>
              </a:rPr>
              <a:t>Que constituye un organismo autónomo de carácter administrativo, dotado de plena autonomía para resolver los recursos de apelación y </a:t>
            </a:r>
            <a:r>
              <a:rPr lang="es-ES_tradnl" sz="2400" dirty="0" smtClean="0">
                <a:solidFill>
                  <a:schemeClr val="tx2">
                    <a:lumMod val="75000"/>
                  </a:schemeClr>
                </a:solidFill>
              </a:rPr>
              <a:t>queja.</a:t>
            </a:r>
            <a:endParaRPr lang="es-ES_tradnl" sz="2400" dirty="0">
              <a:solidFill>
                <a:schemeClr val="tx2">
                  <a:lumMod val="75000"/>
                </a:schemeClr>
              </a:solidFill>
            </a:endParaRPr>
          </a:p>
          <a:p>
            <a:pPr marL="82296" indent="0" algn="just">
              <a:buNone/>
            </a:pPr>
            <a:r>
              <a:rPr lang="es-ES_tradnl" sz="2400" dirty="0">
                <a:solidFill>
                  <a:schemeClr val="tx2">
                    <a:lumMod val="75000"/>
                  </a:schemeClr>
                </a:solidFill>
              </a:rPr>
              <a:t> </a:t>
            </a:r>
          </a:p>
          <a:p>
            <a:pPr marL="82296" indent="0" algn="just">
              <a:buNone/>
            </a:pPr>
            <a:r>
              <a:rPr lang="es-ES_tradnl" sz="2400" dirty="0">
                <a:solidFill>
                  <a:schemeClr val="tx2">
                    <a:lumMod val="75000"/>
                  </a:schemeClr>
                </a:solidFill>
              </a:rPr>
              <a:t>Se integraba por tres magistrados numerarios y dos supernumerarios nombrados por el congreso del estado a propuesta de los partidos políticos</a:t>
            </a:r>
            <a:r>
              <a:rPr lang="es-ES_tradnl" sz="2400" dirty="0" smtClean="0">
                <a:solidFill>
                  <a:schemeClr val="tx2">
                    <a:lumMod val="75000"/>
                  </a:schemeClr>
                </a:solidFill>
              </a:rPr>
              <a:t>.</a:t>
            </a:r>
            <a:endParaRPr lang="es-ES_tradnl" sz="2400" dirty="0">
              <a:solidFill>
                <a:schemeClr val="tx2">
                  <a:lumMod val="75000"/>
                </a:schemeClr>
              </a:solidFill>
            </a:endParaRPr>
          </a:p>
        </p:txBody>
      </p:sp>
    </p:spTree>
    <p:extLst>
      <p:ext uri="{BB962C8B-B14F-4D97-AF65-F5344CB8AC3E}">
        <p14:creationId xmlns:p14="http://schemas.microsoft.com/office/powerpoint/2010/main" val="11919045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836712"/>
            <a:ext cx="8856984" cy="5262979"/>
          </a:xfrm>
          <a:prstGeom prst="rect">
            <a:avLst/>
          </a:prstGeom>
          <a:noFill/>
        </p:spPr>
        <p:txBody>
          <a:bodyPr wrap="square" rtlCol="0">
            <a:spAutoFit/>
          </a:bodyPr>
          <a:lstStyle/>
          <a:p>
            <a:pPr algn="just"/>
            <a:r>
              <a:rPr lang="es-MX" sz="2400" dirty="0" smtClean="0">
                <a:solidFill>
                  <a:schemeClr val="tx2"/>
                </a:solidFill>
                <a:latin typeface="+mj-lt"/>
              </a:rPr>
              <a:t>Serán </a:t>
            </a:r>
            <a:r>
              <a:rPr lang="es-MX" sz="2400" dirty="0">
                <a:solidFill>
                  <a:schemeClr val="tx2"/>
                </a:solidFill>
                <a:latin typeface="+mj-lt"/>
              </a:rPr>
              <a:t>causas de responsabilidad para los servidores públicos del Tribunal:</a:t>
            </a:r>
            <a:endParaRPr lang="es-MX" sz="2400" dirty="0" smtClean="0">
              <a:solidFill>
                <a:schemeClr val="tx2"/>
              </a:solidFill>
              <a:latin typeface="+mj-lt"/>
            </a:endParaRPr>
          </a:p>
          <a:p>
            <a:pPr algn="just"/>
            <a:endParaRPr lang="es-MX" sz="2400" dirty="0">
              <a:solidFill>
                <a:schemeClr val="tx2"/>
              </a:solidFill>
              <a:latin typeface="+mj-lt"/>
            </a:endParaRPr>
          </a:p>
          <a:p>
            <a:pPr algn="just"/>
            <a:r>
              <a:rPr lang="es-MX" sz="2400" b="1" dirty="0" smtClean="0">
                <a:solidFill>
                  <a:schemeClr val="tx2"/>
                </a:solidFill>
                <a:latin typeface="+mj-lt"/>
              </a:rPr>
              <a:t>I. </a:t>
            </a:r>
            <a:r>
              <a:rPr lang="es-MX" sz="2400" dirty="0" smtClean="0">
                <a:solidFill>
                  <a:schemeClr val="tx2"/>
                </a:solidFill>
                <a:latin typeface="+mj-lt"/>
              </a:rPr>
              <a:t>Realizar </a:t>
            </a:r>
            <a:r>
              <a:rPr lang="es-MX" sz="2400" dirty="0">
                <a:solidFill>
                  <a:schemeClr val="tx2"/>
                </a:solidFill>
                <a:latin typeface="+mj-lt"/>
              </a:rPr>
              <a:t>conductas que atenten contra la independencia de la función jurisdiccional en la materia, tales como aceptar o ejercer consignas, presiones, encargos o comisiones, o cualquier acción que genere o implique subordinación respecto de alguna persona, de algún Poder, partido o asociación </a:t>
            </a:r>
            <a:r>
              <a:rPr lang="es-MX" sz="2400" dirty="0" smtClean="0">
                <a:solidFill>
                  <a:schemeClr val="tx2"/>
                </a:solidFill>
                <a:latin typeface="+mj-lt"/>
              </a:rPr>
              <a:t>política.</a:t>
            </a:r>
          </a:p>
          <a:p>
            <a:pPr algn="just"/>
            <a:endParaRPr lang="es-MX" sz="2400" dirty="0">
              <a:solidFill>
                <a:schemeClr val="tx2"/>
              </a:solidFill>
              <a:latin typeface="+mj-lt"/>
            </a:endParaRPr>
          </a:p>
          <a:p>
            <a:pPr algn="just"/>
            <a:r>
              <a:rPr lang="es-MX" sz="2400" b="1" dirty="0">
                <a:solidFill>
                  <a:schemeClr val="tx2"/>
                </a:solidFill>
                <a:latin typeface="+mj-lt"/>
              </a:rPr>
              <a:t>II. </a:t>
            </a:r>
            <a:r>
              <a:rPr lang="es-MX" sz="2400" dirty="0">
                <a:solidFill>
                  <a:schemeClr val="tx2"/>
                </a:solidFill>
                <a:latin typeface="+mj-lt"/>
              </a:rPr>
              <a:t>Inmiscuirse indebidamente en cuestiones del orden jurisdiccional que competan a otros </a:t>
            </a:r>
            <a:r>
              <a:rPr lang="es-MX" sz="2400" dirty="0" smtClean="0">
                <a:solidFill>
                  <a:schemeClr val="tx2"/>
                </a:solidFill>
                <a:latin typeface="+mj-lt"/>
              </a:rPr>
              <a:t>órganos. </a:t>
            </a:r>
            <a:endParaRPr lang="es-MX" sz="2400" dirty="0">
              <a:solidFill>
                <a:schemeClr val="tx2"/>
              </a:solidFill>
              <a:latin typeface="+mj-lt"/>
            </a:endParaRPr>
          </a:p>
          <a:p>
            <a:pPr algn="just"/>
            <a:endParaRPr lang="es-MX" sz="2400" dirty="0" smtClean="0">
              <a:solidFill>
                <a:schemeClr val="tx2"/>
              </a:solidFill>
              <a:latin typeface="+mj-lt"/>
            </a:endParaRPr>
          </a:p>
          <a:p>
            <a:pPr algn="just"/>
            <a:r>
              <a:rPr lang="es-MX" sz="2400" b="1" dirty="0" smtClean="0">
                <a:solidFill>
                  <a:schemeClr val="tx2"/>
                </a:solidFill>
                <a:latin typeface="+mj-lt"/>
              </a:rPr>
              <a:t>III</a:t>
            </a:r>
            <a:r>
              <a:rPr lang="es-MX" sz="2400" b="1" dirty="0">
                <a:solidFill>
                  <a:schemeClr val="tx2"/>
                </a:solidFill>
                <a:latin typeface="+mj-lt"/>
              </a:rPr>
              <a:t>. </a:t>
            </a:r>
            <a:r>
              <a:rPr lang="es-MX" sz="2400" dirty="0">
                <a:solidFill>
                  <a:schemeClr val="tx2"/>
                </a:solidFill>
                <a:latin typeface="+mj-lt"/>
              </a:rPr>
              <a:t>Tener una notoria ineptitud o negligencia en el desempeño de las funciones o labores que deban </a:t>
            </a:r>
            <a:r>
              <a:rPr lang="es-MX" sz="2400" dirty="0" smtClean="0">
                <a:solidFill>
                  <a:schemeClr val="tx2"/>
                </a:solidFill>
                <a:latin typeface="+mj-lt"/>
              </a:rPr>
              <a:t>realizar.</a:t>
            </a:r>
          </a:p>
        </p:txBody>
      </p:sp>
    </p:spTree>
    <p:extLst>
      <p:ext uri="{BB962C8B-B14F-4D97-AF65-F5344CB8AC3E}">
        <p14:creationId xmlns:p14="http://schemas.microsoft.com/office/powerpoint/2010/main" val="18422363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7504" y="1268760"/>
            <a:ext cx="8856984" cy="4065315"/>
          </a:xfrm>
        </p:spPr>
        <p:txBody>
          <a:bodyPr>
            <a:normAutofit/>
          </a:bodyPr>
          <a:lstStyle/>
          <a:p>
            <a:pPr marL="0" indent="0" algn="just">
              <a:buNone/>
            </a:pPr>
            <a:r>
              <a:rPr lang="es-MX" sz="2400" b="1" dirty="0">
                <a:solidFill>
                  <a:srgbClr val="002060"/>
                </a:solidFill>
                <a:latin typeface="+mj-lt"/>
              </a:rPr>
              <a:t>IV. </a:t>
            </a:r>
            <a:r>
              <a:rPr lang="es-MX" sz="2400" dirty="0">
                <a:solidFill>
                  <a:srgbClr val="002060"/>
                </a:solidFill>
                <a:latin typeface="+mj-lt"/>
              </a:rPr>
              <a:t>Impedir, en los procedimientos competencia del Tribunal, que las partes ejerzan los derechos que legalmente les correspondan.</a:t>
            </a:r>
          </a:p>
          <a:p>
            <a:pPr algn="just"/>
            <a:endParaRPr lang="es-MX" sz="2400" dirty="0">
              <a:solidFill>
                <a:srgbClr val="002060"/>
              </a:solidFill>
              <a:latin typeface="+mj-lt"/>
            </a:endParaRPr>
          </a:p>
          <a:p>
            <a:pPr marL="0" indent="0" algn="just">
              <a:buNone/>
            </a:pPr>
            <a:r>
              <a:rPr lang="es-MX" sz="2400" b="1" dirty="0">
                <a:solidFill>
                  <a:srgbClr val="002060"/>
                </a:solidFill>
                <a:latin typeface="+mj-lt"/>
              </a:rPr>
              <a:t>V. </a:t>
            </a:r>
            <a:r>
              <a:rPr lang="es-MX" sz="2400" dirty="0">
                <a:solidFill>
                  <a:srgbClr val="002060"/>
                </a:solidFill>
                <a:latin typeface="+mj-lt"/>
              </a:rPr>
              <a:t>Conocer de algún asunto o participar en algún acto para el cual se encuentren </a:t>
            </a:r>
            <a:r>
              <a:rPr lang="es-MX" sz="2400" dirty="0" smtClean="0">
                <a:solidFill>
                  <a:srgbClr val="002060"/>
                </a:solidFill>
                <a:latin typeface="+mj-lt"/>
              </a:rPr>
              <a:t>impedidos</a:t>
            </a:r>
            <a:r>
              <a:rPr lang="es-MX" sz="2400" dirty="0">
                <a:solidFill>
                  <a:srgbClr val="002060"/>
                </a:solidFill>
                <a:latin typeface="+mj-lt"/>
              </a:rPr>
              <a:t>.</a:t>
            </a:r>
          </a:p>
          <a:p>
            <a:pPr algn="just"/>
            <a:endParaRPr lang="es-MX" sz="2400" dirty="0">
              <a:solidFill>
                <a:srgbClr val="002060"/>
              </a:solidFill>
              <a:latin typeface="+mj-lt"/>
            </a:endParaRPr>
          </a:p>
          <a:p>
            <a:pPr marL="0" indent="0" algn="just">
              <a:buNone/>
            </a:pPr>
            <a:r>
              <a:rPr lang="es-MX" sz="2400" b="1" dirty="0">
                <a:solidFill>
                  <a:srgbClr val="002060"/>
                </a:solidFill>
                <a:latin typeface="+mj-lt"/>
              </a:rPr>
              <a:t>VI. </a:t>
            </a:r>
            <a:r>
              <a:rPr lang="es-MX" sz="2400" dirty="0">
                <a:solidFill>
                  <a:srgbClr val="002060"/>
                </a:solidFill>
                <a:latin typeface="+mj-lt"/>
              </a:rPr>
              <a:t>Realizar nombramientos, promociones o ratificaciones infringiendo las disposiciones generales </a:t>
            </a:r>
            <a:r>
              <a:rPr lang="es-MX" sz="2400" dirty="0" smtClean="0">
                <a:solidFill>
                  <a:srgbClr val="002060"/>
                </a:solidFill>
                <a:latin typeface="+mj-lt"/>
              </a:rPr>
              <a:t>correspondientes.</a:t>
            </a:r>
            <a:endParaRPr lang="es-MX" sz="2400" dirty="0">
              <a:solidFill>
                <a:srgbClr val="002060"/>
              </a:solidFill>
              <a:latin typeface="+mj-lt"/>
            </a:endParaRPr>
          </a:p>
        </p:txBody>
      </p:sp>
    </p:spTree>
    <p:extLst>
      <p:ext uri="{BB962C8B-B14F-4D97-AF65-F5344CB8AC3E}">
        <p14:creationId xmlns:p14="http://schemas.microsoft.com/office/powerpoint/2010/main" val="28285660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2420888"/>
            <a:ext cx="8784976" cy="3168352"/>
          </a:xfrm>
        </p:spPr>
        <p:txBody>
          <a:bodyPr>
            <a:normAutofit/>
          </a:bodyPr>
          <a:lstStyle/>
          <a:p>
            <a:r>
              <a:rPr lang="es-MX" sz="2400" b="1" dirty="0" smtClean="0">
                <a:solidFill>
                  <a:srgbClr val="002060"/>
                </a:solidFill>
              </a:rPr>
              <a:t>I</a:t>
            </a:r>
            <a:r>
              <a:rPr lang="es-MX" sz="2400" b="1" dirty="0">
                <a:solidFill>
                  <a:srgbClr val="002060"/>
                </a:solidFill>
              </a:rPr>
              <a:t>. </a:t>
            </a:r>
            <a:r>
              <a:rPr lang="es-MX" sz="2400" dirty="0">
                <a:solidFill>
                  <a:srgbClr val="002060"/>
                </a:solidFill>
              </a:rPr>
              <a:t>Apercibimiento privado o </a:t>
            </a:r>
            <a:r>
              <a:rPr lang="es-MX" sz="2400" dirty="0" smtClean="0">
                <a:solidFill>
                  <a:srgbClr val="002060"/>
                </a:solidFill>
              </a:rPr>
              <a:t>público. </a:t>
            </a:r>
            <a:endParaRPr lang="es-MX" sz="2400" dirty="0">
              <a:solidFill>
                <a:srgbClr val="002060"/>
              </a:solidFill>
            </a:endParaRPr>
          </a:p>
          <a:p>
            <a:r>
              <a:rPr lang="es-MX" sz="2400" b="1" dirty="0">
                <a:solidFill>
                  <a:srgbClr val="002060"/>
                </a:solidFill>
              </a:rPr>
              <a:t>II. </a:t>
            </a:r>
            <a:r>
              <a:rPr lang="es-MX" sz="2400" dirty="0">
                <a:solidFill>
                  <a:srgbClr val="002060"/>
                </a:solidFill>
              </a:rPr>
              <a:t>Amonestación privada o </a:t>
            </a:r>
            <a:r>
              <a:rPr lang="es-MX" sz="2400" dirty="0" smtClean="0">
                <a:solidFill>
                  <a:srgbClr val="002060"/>
                </a:solidFill>
              </a:rPr>
              <a:t>pública</a:t>
            </a:r>
            <a:r>
              <a:rPr lang="es-MX" sz="2400" dirty="0">
                <a:solidFill>
                  <a:srgbClr val="002060"/>
                </a:solidFill>
              </a:rPr>
              <a:t>.</a:t>
            </a:r>
          </a:p>
          <a:p>
            <a:r>
              <a:rPr lang="es-MX" sz="2400" b="1" dirty="0">
                <a:solidFill>
                  <a:srgbClr val="002060"/>
                </a:solidFill>
              </a:rPr>
              <a:t>III. </a:t>
            </a:r>
            <a:r>
              <a:rPr lang="es-MX" sz="2400" dirty="0">
                <a:solidFill>
                  <a:srgbClr val="002060"/>
                </a:solidFill>
              </a:rPr>
              <a:t>Sanción </a:t>
            </a:r>
            <a:r>
              <a:rPr lang="es-MX" sz="2400" dirty="0" smtClean="0">
                <a:solidFill>
                  <a:srgbClr val="002060"/>
                </a:solidFill>
              </a:rPr>
              <a:t>económica</a:t>
            </a:r>
            <a:r>
              <a:rPr lang="es-MX" sz="2400" dirty="0">
                <a:solidFill>
                  <a:srgbClr val="002060"/>
                </a:solidFill>
              </a:rPr>
              <a:t>.</a:t>
            </a:r>
          </a:p>
          <a:p>
            <a:r>
              <a:rPr lang="es-MX" sz="2400" b="1" dirty="0">
                <a:solidFill>
                  <a:srgbClr val="002060"/>
                </a:solidFill>
              </a:rPr>
              <a:t>IV. </a:t>
            </a:r>
            <a:r>
              <a:rPr lang="es-MX" sz="2400" dirty="0" smtClean="0">
                <a:solidFill>
                  <a:srgbClr val="002060"/>
                </a:solidFill>
              </a:rPr>
              <a:t>Suspensión</a:t>
            </a:r>
            <a:r>
              <a:rPr lang="es-MX" sz="2400" dirty="0">
                <a:solidFill>
                  <a:srgbClr val="002060"/>
                </a:solidFill>
              </a:rPr>
              <a:t>.</a:t>
            </a:r>
          </a:p>
          <a:p>
            <a:r>
              <a:rPr lang="es-MX" sz="2400" b="1" dirty="0">
                <a:solidFill>
                  <a:srgbClr val="002060"/>
                </a:solidFill>
              </a:rPr>
              <a:t>V. </a:t>
            </a:r>
            <a:r>
              <a:rPr lang="es-MX" sz="2400" dirty="0">
                <a:solidFill>
                  <a:srgbClr val="002060"/>
                </a:solidFill>
              </a:rPr>
              <a:t>Destitución del </a:t>
            </a:r>
            <a:r>
              <a:rPr lang="es-MX" sz="2400" dirty="0" smtClean="0">
                <a:solidFill>
                  <a:srgbClr val="002060"/>
                </a:solidFill>
              </a:rPr>
              <a:t>puesto</a:t>
            </a:r>
            <a:r>
              <a:rPr lang="es-MX" sz="2400" dirty="0">
                <a:solidFill>
                  <a:srgbClr val="002060"/>
                </a:solidFill>
              </a:rPr>
              <a:t>.</a:t>
            </a:r>
            <a:r>
              <a:rPr lang="es-MX" sz="2400" dirty="0" smtClean="0">
                <a:solidFill>
                  <a:srgbClr val="002060"/>
                </a:solidFill>
              </a:rPr>
              <a:t> </a:t>
            </a:r>
            <a:endParaRPr lang="es-MX" sz="2400" dirty="0">
              <a:solidFill>
                <a:srgbClr val="002060"/>
              </a:solidFill>
            </a:endParaRPr>
          </a:p>
          <a:p>
            <a:r>
              <a:rPr lang="es-MX" sz="2400" b="1" dirty="0">
                <a:solidFill>
                  <a:srgbClr val="002060"/>
                </a:solidFill>
              </a:rPr>
              <a:t>VI. </a:t>
            </a:r>
            <a:r>
              <a:rPr lang="es-MX" sz="2400" dirty="0">
                <a:solidFill>
                  <a:srgbClr val="002060"/>
                </a:solidFill>
              </a:rPr>
              <a:t>Inhabilitación temporal para desempeñar empleos, cargos o comisiones en el servicio público. </a:t>
            </a:r>
          </a:p>
        </p:txBody>
      </p:sp>
      <p:sp>
        <p:nvSpPr>
          <p:cNvPr id="3" name="2 Título"/>
          <p:cNvSpPr>
            <a:spLocks noGrp="1"/>
          </p:cNvSpPr>
          <p:nvPr>
            <p:ph type="title"/>
          </p:nvPr>
        </p:nvSpPr>
        <p:spPr>
          <a:xfrm>
            <a:off x="179512" y="1052736"/>
            <a:ext cx="8784976" cy="1396744"/>
          </a:xfrm>
        </p:spPr>
        <p:txBody>
          <a:bodyPr>
            <a:normAutofit fontScale="90000"/>
          </a:bodyPr>
          <a:lstStyle/>
          <a:p>
            <a:pPr algn="just"/>
            <a:r>
              <a:rPr lang="es-MX" sz="2700" b="1" dirty="0" smtClean="0">
                <a:solidFill>
                  <a:schemeClr val="tx2"/>
                </a:solidFill>
              </a:rPr>
              <a:t>Las </a:t>
            </a:r>
            <a:r>
              <a:rPr lang="es-MX" sz="2700" b="1" dirty="0">
                <a:solidFill>
                  <a:schemeClr val="tx2"/>
                </a:solidFill>
              </a:rPr>
              <a:t>sanciones aplicables a las faltas contempladas en el presente Capítulo y en el artículo 47 de la Ley de Responsabilidades de los Servidores Públicos, consistirán en: </a:t>
            </a:r>
            <a:endParaRPr lang="es-MX" b="1" dirty="0">
              <a:solidFill>
                <a:schemeClr val="tx2"/>
              </a:solidFill>
            </a:endParaRPr>
          </a:p>
        </p:txBody>
      </p:sp>
    </p:spTree>
    <p:extLst>
      <p:ext uri="{BB962C8B-B14F-4D97-AF65-F5344CB8AC3E}">
        <p14:creationId xmlns:p14="http://schemas.microsoft.com/office/powerpoint/2010/main" val="3431960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8" t="15015" r="81039" b="67743"/>
          <a:stretch/>
        </p:blipFill>
        <p:spPr bwMode="auto">
          <a:xfrm>
            <a:off x="6008647" y="2204864"/>
            <a:ext cx="2739817"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8" y="2348880"/>
            <a:ext cx="5616624" cy="2677656"/>
          </a:xfrm>
          <a:prstGeom prst="rect">
            <a:avLst/>
          </a:prstGeom>
          <a:noFill/>
        </p:spPr>
        <p:txBody>
          <a:bodyPr wrap="square" rtlCol="0">
            <a:spAutoFit/>
          </a:bodyPr>
          <a:lstStyle/>
          <a:p>
            <a:pPr algn="just"/>
            <a:r>
              <a:rPr lang="es-MX" sz="2400" dirty="0" smtClean="0">
                <a:solidFill>
                  <a:schemeClr val="tx2"/>
                </a:solidFill>
              </a:rPr>
              <a:t>El Tribunal Electoral de Tabasco, es miembro de la Asociación de Tribunales Electorales de la Republica Mexicana A.C. </a:t>
            </a:r>
            <a:r>
              <a:rPr lang="es-MX" sz="2400" b="1" dirty="0" smtClean="0">
                <a:solidFill>
                  <a:schemeClr val="tx2"/>
                </a:solidFill>
              </a:rPr>
              <a:t>(ATERM).</a:t>
            </a:r>
          </a:p>
          <a:p>
            <a:pPr algn="just"/>
            <a:endParaRPr lang="es-MX" sz="2400" dirty="0">
              <a:solidFill>
                <a:schemeClr val="tx2"/>
              </a:solidFill>
            </a:endParaRPr>
          </a:p>
          <a:p>
            <a:pPr algn="just"/>
            <a:r>
              <a:rPr lang="es-MX" sz="2400" dirty="0" smtClean="0">
                <a:solidFill>
                  <a:schemeClr val="tx2"/>
                </a:solidFill>
              </a:rPr>
              <a:t>La cual esta integrada por 124 Magistrados de toda la Republica Mexicana.</a:t>
            </a:r>
            <a:endParaRPr lang="es-MX" sz="2400" dirty="0">
              <a:solidFill>
                <a:schemeClr val="tx2"/>
              </a:solidFill>
            </a:endParaRPr>
          </a:p>
        </p:txBody>
      </p:sp>
      <p:sp>
        <p:nvSpPr>
          <p:cNvPr id="2" name="1 CuadroTexto"/>
          <p:cNvSpPr txBox="1"/>
          <p:nvPr/>
        </p:nvSpPr>
        <p:spPr>
          <a:xfrm>
            <a:off x="2771800" y="1196752"/>
            <a:ext cx="3672408" cy="584775"/>
          </a:xfrm>
          <a:prstGeom prst="rect">
            <a:avLst/>
          </a:prstGeom>
          <a:noFill/>
        </p:spPr>
        <p:txBody>
          <a:bodyPr wrap="square" rtlCol="0">
            <a:spAutoFit/>
          </a:bodyPr>
          <a:lstStyle/>
          <a:p>
            <a:r>
              <a:rPr lang="es-MX" sz="3200" b="1" dirty="0" smtClean="0">
                <a:solidFill>
                  <a:srgbClr val="002060"/>
                </a:solidFill>
              </a:rPr>
              <a:t>ACTUALMENTE</a:t>
            </a:r>
            <a:endParaRPr lang="es-MX" sz="3200" b="1" dirty="0">
              <a:solidFill>
                <a:srgbClr val="002060"/>
              </a:solidFill>
            </a:endParaRPr>
          </a:p>
        </p:txBody>
      </p:sp>
    </p:spTree>
    <p:extLst>
      <p:ext uri="{BB962C8B-B14F-4D97-AF65-F5344CB8AC3E}">
        <p14:creationId xmlns:p14="http://schemas.microsoft.com/office/powerpoint/2010/main" val="306361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323528" y="1700808"/>
            <a:ext cx="8640960" cy="3240401"/>
          </a:xfrm>
        </p:spPr>
        <p:txBody>
          <a:bodyPr>
            <a:normAutofit/>
          </a:bodyPr>
          <a:lstStyle/>
          <a:p>
            <a:pPr marL="82296" indent="0" algn="just">
              <a:buNone/>
            </a:pPr>
            <a:r>
              <a:rPr lang="es-ES_tradnl" sz="2600" dirty="0" smtClean="0">
                <a:solidFill>
                  <a:schemeClr val="tx2">
                    <a:lumMod val="75000"/>
                  </a:schemeClr>
                </a:solidFill>
              </a:rPr>
              <a:t>Este </a:t>
            </a:r>
            <a:r>
              <a:rPr lang="es-ES_tradnl" sz="2600" dirty="0">
                <a:solidFill>
                  <a:schemeClr val="tx2">
                    <a:lumMod val="75000"/>
                  </a:schemeClr>
                </a:solidFill>
              </a:rPr>
              <a:t>T</a:t>
            </a:r>
            <a:r>
              <a:rPr lang="es-ES_tradnl" sz="2600" dirty="0" smtClean="0">
                <a:solidFill>
                  <a:schemeClr val="tx2">
                    <a:lumMod val="75000"/>
                  </a:schemeClr>
                </a:solidFill>
              </a:rPr>
              <a:t>ribunal </a:t>
            </a:r>
            <a:r>
              <a:rPr lang="es-ES_tradnl" sz="2600" dirty="0">
                <a:solidFill>
                  <a:schemeClr val="tx2">
                    <a:lumMod val="75000"/>
                  </a:schemeClr>
                </a:solidFill>
              </a:rPr>
              <a:t>solo funcionaba en procesos electorales.</a:t>
            </a:r>
          </a:p>
          <a:p>
            <a:pPr marL="82296" indent="0" algn="just">
              <a:buNone/>
            </a:pPr>
            <a:r>
              <a:rPr lang="es-ES_tradnl" sz="2600" dirty="0">
                <a:solidFill>
                  <a:schemeClr val="tx2">
                    <a:lumMod val="75000"/>
                  </a:schemeClr>
                </a:solidFill>
              </a:rPr>
              <a:t> </a:t>
            </a:r>
          </a:p>
          <a:p>
            <a:pPr marL="82296" indent="0" algn="just">
              <a:buNone/>
            </a:pPr>
            <a:r>
              <a:rPr lang="es-ES_tradnl" sz="2600" dirty="0">
                <a:solidFill>
                  <a:schemeClr val="tx2">
                    <a:lumMod val="75000"/>
                  </a:schemeClr>
                </a:solidFill>
              </a:rPr>
              <a:t>Asimismo, este </a:t>
            </a:r>
            <a:r>
              <a:rPr lang="es-ES_tradnl" sz="2600" dirty="0" smtClean="0">
                <a:solidFill>
                  <a:schemeClr val="tx2">
                    <a:lumMod val="75000"/>
                  </a:schemeClr>
                </a:solidFill>
              </a:rPr>
              <a:t>Organismo</a:t>
            </a:r>
            <a:r>
              <a:rPr lang="es-ES_tradnl" sz="2600" dirty="0">
                <a:solidFill>
                  <a:schemeClr val="tx2">
                    <a:lumMod val="75000"/>
                  </a:schemeClr>
                </a:solidFill>
              </a:rPr>
              <a:t>, compartía competencia con los </a:t>
            </a:r>
            <a:r>
              <a:rPr lang="es-ES_tradnl" sz="2600" dirty="0" smtClean="0">
                <a:solidFill>
                  <a:schemeClr val="tx2">
                    <a:lumMod val="75000"/>
                  </a:schemeClr>
                </a:solidFill>
              </a:rPr>
              <a:t>Colegios </a:t>
            </a:r>
            <a:r>
              <a:rPr lang="es-ES_tradnl" sz="2600" dirty="0">
                <a:solidFill>
                  <a:schemeClr val="tx2">
                    <a:lumMod val="75000"/>
                  </a:schemeClr>
                </a:solidFill>
              </a:rPr>
              <a:t>E</a:t>
            </a:r>
            <a:r>
              <a:rPr lang="es-ES_tradnl" sz="2600" dirty="0" smtClean="0">
                <a:solidFill>
                  <a:schemeClr val="tx2">
                    <a:lumMod val="75000"/>
                  </a:schemeClr>
                </a:solidFill>
              </a:rPr>
              <a:t>lectorales </a:t>
            </a:r>
            <a:r>
              <a:rPr lang="es-ES_tradnl" sz="2600" dirty="0">
                <a:solidFill>
                  <a:schemeClr val="tx2">
                    <a:lumMod val="75000"/>
                  </a:schemeClr>
                </a:solidFill>
              </a:rPr>
              <a:t>de la </a:t>
            </a:r>
            <a:r>
              <a:rPr lang="es-ES_tradnl" sz="2600" dirty="0" smtClean="0">
                <a:solidFill>
                  <a:schemeClr val="tx2">
                    <a:lumMod val="75000"/>
                  </a:schemeClr>
                </a:solidFill>
              </a:rPr>
              <a:t>Cámara </a:t>
            </a:r>
            <a:r>
              <a:rPr lang="es-ES_tradnl" sz="2600" dirty="0">
                <a:solidFill>
                  <a:schemeClr val="tx2">
                    <a:lumMod val="75000"/>
                  </a:schemeClr>
                </a:solidFill>
              </a:rPr>
              <a:t>de Diputados del </a:t>
            </a:r>
            <a:r>
              <a:rPr lang="es-ES_tradnl" sz="2600" dirty="0" smtClean="0">
                <a:solidFill>
                  <a:schemeClr val="tx2">
                    <a:lumMod val="75000"/>
                  </a:schemeClr>
                </a:solidFill>
              </a:rPr>
              <a:t>Congreso</a:t>
            </a:r>
            <a:r>
              <a:rPr lang="es-ES_tradnl" sz="2600" dirty="0">
                <a:solidFill>
                  <a:schemeClr val="tx2">
                    <a:lumMod val="75000"/>
                  </a:schemeClr>
                </a:solidFill>
              </a:rPr>
              <a:t>, que finalmente eran los únicos competentes para declarar a nulidad de casilla o de una elección</a:t>
            </a:r>
            <a:r>
              <a:rPr lang="es-ES_tradnl" sz="2600" dirty="0" smtClean="0">
                <a:solidFill>
                  <a:schemeClr val="tx2">
                    <a:lumMod val="75000"/>
                  </a:schemeClr>
                </a:solidFill>
              </a:rPr>
              <a:t>.</a:t>
            </a:r>
            <a:endParaRPr lang="es-ES_tradnl" sz="2600" dirty="0">
              <a:solidFill>
                <a:schemeClr val="tx2">
                  <a:lumMod val="75000"/>
                </a:schemeClr>
              </a:solidFill>
            </a:endParaRPr>
          </a:p>
        </p:txBody>
      </p:sp>
    </p:spTree>
    <p:extLst>
      <p:ext uri="{BB962C8B-B14F-4D97-AF65-F5344CB8AC3E}">
        <p14:creationId xmlns:p14="http://schemas.microsoft.com/office/powerpoint/2010/main" val="294149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35496" y="980728"/>
            <a:ext cx="9108504" cy="4968552"/>
          </a:xfrm>
        </p:spPr>
        <p:txBody>
          <a:bodyPr>
            <a:noAutofit/>
          </a:bodyPr>
          <a:lstStyle/>
          <a:p>
            <a:pPr marL="82296" indent="0" algn="just">
              <a:buNone/>
            </a:pPr>
            <a:r>
              <a:rPr lang="es-ES_tradnl" sz="2200" b="1" dirty="0" smtClean="0">
                <a:solidFill>
                  <a:schemeClr val="tx2">
                    <a:lumMod val="75000"/>
                  </a:schemeClr>
                </a:solidFill>
              </a:rPr>
              <a:t>4. Tribunal Estatal Electoral</a:t>
            </a:r>
          </a:p>
          <a:p>
            <a:pPr marL="82296" indent="0" algn="just">
              <a:buNone/>
            </a:pPr>
            <a:r>
              <a:rPr lang="es-ES_tradnl" sz="2200" dirty="0" smtClean="0">
                <a:solidFill>
                  <a:schemeClr val="tx2">
                    <a:lumMod val="75000"/>
                  </a:schemeClr>
                </a:solidFill>
              </a:rPr>
              <a:t>La </a:t>
            </a:r>
            <a:r>
              <a:rPr lang="es-ES_tradnl" sz="2200" dirty="0">
                <a:solidFill>
                  <a:schemeClr val="tx2">
                    <a:lumMod val="75000"/>
                  </a:schemeClr>
                </a:solidFill>
              </a:rPr>
              <a:t>modificación del nombre del organismo revisor de la legalidad de las elecciones, se efectúo en el Código de Instituciones y Procedimientos Electorales del estado de Tabasco de 1991 </a:t>
            </a:r>
            <a:r>
              <a:rPr lang="es-ES_tradnl" sz="2200" b="1" dirty="0">
                <a:solidFill>
                  <a:schemeClr val="tx2">
                    <a:lumMod val="75000"/>
                  </a:schemeClr>
                </a:solidFill>
              </a:rPr>
              <a:t>(P.O.E., 27 de marzo de 1991</a:t>
            </a:r>
            <a:r>
              <a:rPr lang="es-ES_tradnl" sz="2200" b="1" dirty="0" smtClean="0">
                <a:solidFill>
                  <a:schemeClr val="tx2">
                    <a:lumMod val="75000"/>
                  </a:schemeClr>
                </a:solidFill>
              </a:rPr>
              <a:t>). Decreto 2848, Periódico 5065.</a:t>
            </a:r>
            <a:endParaRPr lang="es-ES_tradnl" sz="2200" b="1" dirty="0">
              <a:solidFill>
                <a:schemeClr val="tx2">
                  <a:lumMod val="75000"/>
                </a:schemeClr>
              </a:solidFill>
            </a:endParaRPr>
          </a:p>
          <a:p>
            <a:pPr marL="82296" indent="0" algn="just">
              <a:buNone/>
            </a:pPr>
            <a:endParaRPr lang="es-ES_tradnl" sz="2200" dirty="0" smtClean="0">
              <a:solidFill>
                <a:schemeClr val="tx2">
                  <a:lumMod val="75000"/>
                </a:schemeClr>
              </a:solidFill>
            </a:endParaRPr>
          </a:p>
          <a:p>
            <a:pPr marL="82296" indent="0" algn="just">
              <a:buNone/>
            </a:pPr>
            <a:r>
              <a:rPr lang="es-ES_tradnl" sz="2200" dirty="0" smtClean="0">
                <a:solidFill>
                  <a:schemeClr val="tx2">
                    <a:lumMod val="75000"/>
                  </a:schemeClr>
                </a:solidFill>
              </a:rPr>
              <a:t>Que </a:t>
            </a:r>
            <a:r>
              <a:rPr lang="es-ES_tradnl" sz="2200" dirty="0">
                <a:solidFill>
                  <a:schemeClr val="tx2">
                    <a:lumMod val="75000"/>
                  </a:schemeClr>
                </a:solidFill>
              </a:rPr>
              <a:t>constituye un organismo autónomo de carácter administrativo, dotado de plena autonomía para resolver los recursos de apelación y queja,</a:t>
            </a:r>
          </a:p>
          <a:p>
            <a:pPr marL="82296" indent="0" algn="just">
              <a:buNone/>
            </a:pPr>
            <a:r>
              <a:rPr lang="es-ES_tradnl" sz="2200" dirty="0">
                <a:solidFill>
                  <a:schemeClr val="tx2">
                    <a:lumMod val="75000"/>
                  </a:schemeClr>
                </a:solidFill>
              </a:rPr>
              <a:t> </a:t>
            </a:r>
          </a:p>
          <a:p>
            <a:pPr marL="82296" indent="0" algn="just">
              <a:buNone/>
            </a:pPr>
            <a:r>
              <a:rPr lang="es-ES_tradnl" sz="2200" dirty="0">
                <a:solidFill>
                  <a:schemeClr val="tx2">
                    <a:lumMod val="75000"/>
                  </a:schemeClr>
                </a:solidFill>
              </a:rPr>
              <a:t>Se integraba por tres magistrados numerarios y dos supernumerarios nombrados por el congreso del estado a propuesta del ejecutivo del estado</a:t>
            </a:r>
            <a:r>
              <a:rPr lang="es-ES_tradnl" sz="2200" dirty="0" smtClean="0">
                <a:solidFill>
                  <a:schemeClr val="tx2">
                    <a:lumMod val="75000"/>
                  </a:schemeClr>
                </a:solidFill>
              </a:rPr>
              <a:t>.</a:t>
            </a:r>
            <a:endParaRPr lang="es-ES_tradnl" sz="2200" dirty="0">
              <a:solidFill>
                <a:schemeClr val="tx2">
                  <a:lumMod val="75000"/>
                </a:schemeClr>
              </a:solidFill>
            </a:endParaRPr>
          </a:p>
          <a:p>
            <a:pPr marL="82296" indent="0" algn="just">
              <a:buNone/>
            </a:pPr>
            <a:r>
              <a:rPr lang="es-ES_tradnl" sz="2200" dirty="0">
                <a:solidFill>
                  <a:schemeClr val="tx2">
                    <a:lumMod val="75000"/>
                  </a:schemeClr>
                </a:solidFill>
              </a:rPr>
              <a:t>Este tribunal solo funcionaba en procesos electorales y los magistrados eran electos para dos procesos electorales ordinarios sucesivos</a:t>
            </a:r>
            <a:r>
              <a:rPr lang="es-ES_tradnl" sz="2200" dirty="0" smtClean="0">
                <a:solidFill>
                  <a:schemeClr val="tx2">
                    <a:lumMod val="75000"/>
                  </a:schemeClr>
                </a:solidFill>
              </a:rPr>
              <a:t>.</a:t>
            </a:r>
            <a:endParaRPr lang="es-ES_tradnl" sz="2200" dirty="0">
              <a:solidFill>
                <a:schemeClr val="tx2">
                  <a:lumMod val="75000"/>
                </a:schemeClr>
              </a:solidFill>
            </a:endParaRPr>
          </a:p>
        </p:txBody>
      </p:sp>
    </p:spTree>
    <p:extLst>
      <p:ext uri="{BB962C8B-B14F-4D97-AF65-F5344CB8AC3E}">
        <p14:creationId xmlns:p14="http://schemas.microsoft.com/office/powerpoint/2010/main" val="623232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323528" y="1412736"/>
            <a:ext cx="8568952" cy="3600440"/>
          </a:xfrm>
        </p:spPr>
        <p:txBody>
          <a:bodyPr>
            <a:normAutofit/>
          </a:bodyPr>
          <a:lstStyle/>
          <a:p>
            <a:pPr marL="82296" indent="0" algn="just">
              <a:buNone/>
            </a:pPr>
            <a:r>
              <a:rPr lang="es-ES_tradnl" sz="2400" dirty="0">
                <a:solidFill>
                  <a:schemeClr val="tx2">
                    <a:lumMod val="75000"/>
                  </a:schemeClr>
                </a:solidFill>
              </a:rPr>
              <a:t>Asimismo, este organismo, compartía competencia con los colegios electorales de la cámara de Diputados del congreso, que finalmente eran los únicos competentes para declarar a nulidad de casilla o de una elección.</a:t>
            </a:r>
          </a:p>
          <a:p>
            <a:pPr marL="82296" indent="0" algn="just">
              <a:buNone/>
            </a:pPr>
            <a:r>
              <a:rPr lang="es-ES_tradnl" sz="2400" dirty="0">
                <a:solidFill>
                  <a:schemeClr val="tx2">
                    <a:lumMod val="75000"/>
                  </a:schemeClr>
                </a:solidFill>
              </a:rPr>
              <a:t> </a:t>
            </a:r>
          </a:p>
          <a:p>
            <a:pPr marL="82296" indent="0" algn="just">
              <a:buNone/>
            </a:pPr>
            <a:r>
              <a:rPr lang="es-ES_tradnl" sz="2400" b="1" dirty="0">
                <a:solidFill>
                  <a:schemeClr val="tx2">
                    <a:lumMod val="75000"/>
                  </a:schemeClr>
                </a:solidFill>
                <a:latin typeface="+mj-lt"/>
              </a:rPr>
              <a:t>Artículo 327. </a:t>
            </a:r>
            <a:r>
              <a:rPr lang="es-ES_tradnl" sz="2400" dirty="0">
                <a:solidFill>
                  <a:schemeClr val="tx2">
                    <a:lumMod val="75000"/>
                  </a:schemeClr>
                </a:solidFill>
                <a:latin typeface="+mj-lt"/>
              </a:rPr>
              <a:t>“Las resoluciones que pronuncie el tribunal… serán definitivas e inatacables, salvo que el </a:t>
            </a:r>
            <a:r>
              <a:rPr lang="es-ES_tradnl" sz="2400" b="1" dirty="0" smtClean="0">
                <a:solidFill>
                  <a:schemeClr val="tx2">
                    <a:lumMod val="75000"/>
                  </a:schemeClr>
                </a:solidFill>
                <a:latin typeface="+mj-lt"/>
              </a:rPr>
              <a:t>Colegio </a:t>
            </a:r>
            <a:r>
              <a:rPr lang="es-ES_tradnl" sz="2400" b="1" dirty="0">
                <a:solidFill>
                  <a:schemeClr val="tx2">
                    <a:lumMod val="75000"/>
                  </a:schemeClr>
                </a:solidFill>
                <a:latin typeface="+mj-lt"/>
              </a:rPr>
              <a:t>E</a:t>
            </a:r>
            <a:r>
              <a:rPr lang="es-ES_tradnl" sz="2400" b="1" dirty="0" smtClean="0">
                <a:solidFill>
                  <a:schemeClr val="tx2">
                    <a:lumMod val="75000"/>
                  </a:schemeClr>
                </a:solidFill>
                <a:latin typeface="+mj-lt"/>
              </a:rPr>
              <a:t>lectoral </a:t>
            </a:r>
            <a:r>
              <a:rPr lang="es-ES_tradnl" sz="2400" dirty="0">
                <a:solidFill>
                  <a:schemeClr val="tx2">
                    <a:lumMod val="75000"/>
                  </a:schemeClr>
                </a:solidFill>
                <a:latin typeface="+mj-lt"/>
              </a:rPr>
              <a:t>por el voto de las dos terceras partes de sus miembros presentes, las revoquen</a:t>
            </a:r>
            <a:r>
              <a:rPr lang="es-ES_tradnl" sz="2400" dirty="0" smtClean="0">
                <a:solidFill>
                  <a:schemeClr val="tx2">
                    <a:lumMod val="75000"/>
                  </a:schemeClr>
                </a:solidFill>
                <a:latin typeface="+mj-lt"/>
              </a:rPr>
              <a:t>”.</a:t>
            </a:r>
            <a:endParaRPr lang="es-ES_tradnl" sz="2400" dirty="0">
              <a:solidFill>
                <a:schemeClr val="tx2">
                  <a:lumMod val="75000"/>
                </a:schemeClr>
              </a:solidFill>
              <a:latin typeface="+mj-lt"/>
            </a:endParaRPr>
          </a:p>
        </p:txBody>
      </p:sp>
    </p:spTree>
    <p:extLst>
      <p:ext uri="{BB962C8B-B14F-4D97-AF65-F5344CB8AC3E}">
        <p14:creationId xmlns:p14="http://schemas.microsoft.com/office/powerpoint/2010/main" val="1835191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4572</Words>
  <Application>Microsoft Office PowerPoint</Application>
  <PresentationFormat>Presentación en pantalla (4:3)</PresentationFormat>
  <Paragraphs>310</Paragraphs>
  <Slides>63</Slides>
  <Notes>2</Notes>
  <HiddenSlides>0</HiddenSlides>
  <MMClips>0</MMClips>
  <ScaleCrop>false</ScaleCrop>
  <HeadingPairs>
    <vt:vector size="4" baseType="variant">
      <vt:variant>
        <vt:lpstr>Tema</vt:lpstr>
      </vt:variant>
      <vt:variant>
        <vt:i4>1</vt:i4>
      </vt:variant>
      <vt:variant>
        <vt:lpstr>Títulos de diapositiva</vt:lpstr>
      </vt:variant>
      <vt:variant>
        <vt:i4>63</vt:i4>
      </vt:variant>
    </vt:vector>
  </HeadingPairs>
  <TitlesOfParts>
    <vt:vector size="6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INTEGRACIÓN Y ATRIBUCIONES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FUNCIONES DEL PLENO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sanciones aplicables a las faltas contempladas en el presente Capítulo y en el artículo 47 de la Ley de Responsabilidades de los Servidores Públicos, consistirán en: </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TOSHIBA10</dc:creator>
  <cp:lastModifiedBy>TOSHIBA10</cp:lastModifiedBy>
  <cp:revision>56</cp:revision>
  <cp:lastPrinted>2018-04-23T16:11:54Z</cp:lastPrinted>
  <dcterms:created xsi:type="dcterms:W3CDTF">2018-04-22T00:53:01Z</dcterms:created>
  <dcterms:modified xsi:type="dcterms:W3CDTF">2018-04-23T19:41:34Z</dcterms:modified>
</cp:coreProperties>
</file>